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628" r:id="rId2"/>
    <p:sldId id="629" r:id="rId3"/>
    <p:sldId id="630" r:id="rId4"/>
    <p:sldId id="631" r:id="rId5"/>
    <p:sldId id="657" r:id="rId6"/>
    <p:sldId id="632" r:id="rId7"/>
    <p:sldId id="633" r:id="rId8"/>
    <p:sldId id="634" r:id="rId9"/>
    <p:sldId id="635" r:id="rId10"/>
    <p:sldId id="658" r:id="rId11"/>
    <p:sldId id="656" r:id="rId12"/>
    <p:sldId id="636" r:id="rId13"/>
    <p:sldId id="637" r:id="rId14"/>
    <p:sldId id="638" r:id="rId15"/>
    <p:sldId id="639" r:id="rId16"/>
    <p:sldId id="640" r:id="rId17"/>
    <p:sldId id="653" r:id="rId18"/>
    <p:sldId id="641" r:id="rId19"/>
    <p:sldId id="642" r:id="rId20"/>
    <p:sldId id="643" r:id="rId21"/>
    <p:sldId id="655" r:id="rId22"/>
    <p:sldId id="644" r:id="rId23"/>
    <p:sldId id="645" r:id="rId24"/>
    <p:sldId id="646" r:id="rId25"/>
    <p:sldId id="647" r:id="rId26"/>
    <p:sldId id="648" r:id="rId27"/>
    <p:sldId id="649" r:id="rId28"/>
    <p:sldId id="650" r:id="rId29"/>
    <p:sldId id="654" r:id="rId30"/>
    <p:sldId id="651" r:id="rId31"/>
    <p:sldId id="652" r:id="rId32"/>
  </p:sldIdLst>
  <p:sldSz cx="9144000" cy="5143500" type="screen16x9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nkaj Kumar Dubey (08517198)" initials="PKD(" lastIdx="2" clrIdx="0"/>
  <p:cmAuthor id="1" name="알림/FDS SW /SSIR/Staff Engineer/삼성전자" initials="알S/E" lastIdx="4" clrIdx="1">
    <p:extLst>
      <p:ext uri="{19B8F6BF-5375-455C-9EA6-DF929625EA0E}">
        <p15:presenceInfo xmlns:p15="http://schemas.microsoft.com/office/powerpoint/2012/main" userId="S-1-5-21-1569490900-2152479555-3239727262-4684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CC"/>
    <a:srgbClr val="EA0000"/>
    <a:srgbClr val="3333FF"/>
    <a:srgbClr val="FF99FF"/>
    <a:srgbClr val="F57913"/>
    <a:srgbClr val="CC6600"/>
    <a:srgbClr val="CC00CC"/>
    <a:srgbClr val="FF99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919" autoAdjust="0"/>
    <p:restoredTop sz="98787" autoAdjust="0"/>
  </p:normalViewPr>
  <p:slideViewPr>
    <p:cSldViewPr>
      <p:cViewPr varScale="1">
        <p:scale>
          <a:sx n="122" d="100"/>
          <a:sy n="122" d="100"/>
        </p:scale>
        <p:origin x="370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820" y="-108"/>
      </p:cViewPr>
      <p:guideLst>
        <p:guide orient="horz" pos="2141"/>
        <p:guide pos="31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4039C-8E34-408B-9A51-6A75BDA1D31A}" type="datetimeFigureOut">
              <a:rPr lang="ko-KR" altLang="en-US" smtClean="0"/>
              <a:t>2021-08-27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52B17F-E59D-448A-AB4C-67E62980A7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2106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C1511-E6DC-48B1-A825-E299C2D4F837}" type="datetimeFigureOut">
              <a:rPr lang="ko-KR" altLang="en-US" smtClean="0"/>
              <a:pPr/>
              <a:t>2021-08-27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E3A3B-66C3-424A-866E-79299991A5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5384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J:\삼성\7월\LSI 마스터작업\work\2차시안\A\A-2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319216" y="1718324"/>
            <a:ext cx="8540200" cy="1102519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r">
              <a:defRPr sz="4800" b="1" cap="none" spc="-60" baseline="0">
                <a:ln w="11430"/>
                <a:solidFill>
                  <a:srgbClr val="F8F8F8"/>
                </a:solidFill>
                <a:effectLst>
                  <a:outerShdw blurRad="101600" dist="38100" dir="2700000" algn="tl" rotWithShape="0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altLang="ko-KR" dirty="0" smtClean="0"/>
              <a:t> Foundry Design Services (FDS)</a:t>
            </a:r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0" y="3387621"/>
            <a:ext cx="3600450" cy="506618"/>
          </a:xfrm>
        </p:spPr>
        <p:txBody>
          <a:bodyPr/>
          <a:lstStyle>
            <a:lvl1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spc="-60" baseline="0">
                <a:effectLst>
                  <a:outerShdw blurRad="76200" dist="25400" dir="2700000" algn="ctr" rotWithShape="0">
                    <a:srgbClr val="000000">
                      <a:alpha val="50000"/>
                    </a:srgbClr>
                  </a:outerShdw>
                </a:effectLst>
                <a:latin typeface="Tahoma" pitchFamily="34" charset="0"/>
                <a:cs typeface="Tahoma" pitchFamily="34" charset="0"/>
              </a:defRPr>
            </a:lvl1pPr>
          </a:lstStyle>
          <a:p>
            <a: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1" dirty="0" smtClean="0">
                <a:latin typeface="Calibri" pitchFamily="34" charset="0"/>
                <a:cs typeface="Calibri" pitchFamily="34" charset="0"/>
              </a:rPr>
              <a:t>Team : FDS SW</a:t>
            </a:r>
            <a:endParaRPr lang="en-US" altLang="ko-KR" sz="1600" dirty="0" smtClean="0"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n-US" altLang="ko-KR" sz="1600" b="1" dirty="0" smtClean="0">
                <a:latin typeface="Calibri" pitchFamily="34" charset="0"/>
                <a:cs typeface="Calibri" pitchFamily="34" charset="0"/>
              </a:rPr>
              <a:t>Company</a:t>
            </a:r>
            <a:r>
              <a:rPr lang="en-US" altLang="ko-KR" sz="1600" dirty="0" smtClean="0">
                <a:latin typeface="Calibri" pitchFamily="34" charset="0"/>
                <a:cs typeface="Calibri" pitchFamily="34" charset="0"/>
              </a:rPr>
              <a:t> : SSIR</a:t>
            </a:r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6" y="4743450"/>
            <a:ext cx="4343400" cy="400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3563"/>
            <a:ext cx="2438405" cy="8046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332736"/>
            <a:ext cx="2130558" cy="3263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331" y="25421"/>
            <a:ext cx="3226143" cy="940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484" userDrawn="1">
          <p15:clr>
            <a:srgbClr val="FBAE40"/>
          </p15:clr>
        </p15:guide>
        <p15:guide id="2" pos="460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6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 bwMode="auto">
          <a:xfrm>
            <a:off x="0" y="4607733"/>
            <a:ext cx="9144000" cy="4286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rtlCol="0" anchor="ctr"/>
          <a:lstStyle/>
          <a:p>
            <a:pPr marL="180975" indent="-180975" algn="ctr" eaLnBrk="0" hangingPunct="0">
              <a:lnSpc>
                <a:spcPts val="2000"/>
              </a:lnSpc>
              <a:spcBef>
                <a:spcPct val="20000"/>
              </a:spcBef>
              <a:buFontTx/>
              <a:buChar char="•"/>
            </a:pPr>
            <a:endParaRPr lang="ko-KR" altLang="en-US" sz="2200" b="1" spc="-8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101600" dist="38100" dir="2700000" algn="ctr" rotWithShape="0">
                  <a:srgbClr val="000000">
                    <a:alpha val="18000"/>
                  </a:srgbClr>
                </a:outerShdw>
              </a:effectLst>
              <a:latin typeface="Calibri" pitchFamily="34" charset="0"/>
              <a:ea typeface="굴림" pitchFamily="50" charset="-127"/>
              <a:cs typeface="Calibri" pitchFamily="34" charset="0"/>
            </a:endParaRPr>
          </a:p>
        </p:txBody>
      </p:sp>
      <p:pic>
        <p:nvPicPr>
          <p:cNvPr id="9" name="Picture 5" descr="J:\삼성\7월\LSI 마스터작업\work\2차시안\A\A-컨텐츠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J:\삼성\7월\LSI 마스터작업\work\S_E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5051" y="1995477"/>
            <a:ext cx="1597025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F:\삼성\7월\LSI 마스터작업\work\1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16711" y="4868531"/>
            <a:ext cx="892796" cy="222615"/>
          </a:xfrm>
          <a:prstGeom prst="rect">
            <a:avLst/>
          </a:prstGeom>
          <a:noFill/>
          <a:effectLst>
            <a:outerShdw blurRad="101600" dist="38100" dir="2700000" algn="ctr" rotWithShape="0">
              <a:srgbClr val="000000">
                <a:alpha val="31000"/>
              </a:srgbClr>
            </a:outerShdw>
          </a:effectLst>
        </p:spPr>
      </p:pic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722313" y="1657231"/>
            <a:ext cx="7772400" cy="735566"/>
          </a:xfrm>
        </p:spPr>
        <p:txBody>
          <a:bodyPr anchor="t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l">
              <a:defRPr sz="5400" b="1" cap="none" spc="-100" baseline="0">
                <a:ln w="11430"/>
                <a:solidFill>
                  <a:srgbClr val="F8F8F8"/>
                </a:solidFill>
                <a:effectLst>
                  <a:outerShdw blurRad="101600" dist="25400" dir="27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 hasCustomPrompt="1"/>
          </p:nvPr>
        </p:nvSpPr>
        <p:spPr>
          <a:xfrm>
            <a:off x="722313" y="2571750"/>
            <a:ext cx="7772400" cy="864096"/>
          </a:xfrm>
        </p:spPr>
        <p:txBody>
          <a:bodyPr anchor="t"/>
          <a:lstStyle>
            <a:lvl1pPr marL="271463" indent="-271463">
              <a:buFont typeface="+mj-lt"/>
              <a:buAutoNum type="arabicPeriod"/>
              <a:defRPr sz="2000" spc="-6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 smtClean="0"/>
              <a:t>SSIR, FDS SW</a:t>
            </a:r>
          </a:p>
          <a:p>
            <a:pPr lvl="0"/>
            <a:r>
              <a:rPr lang="en-US" altLang="ko-KR" dirty="0" smtClean="0"/>
              <a:t>Foundry Design Services (FDS)</a:t>
            </a:r>
          </a:p>
          <a:p>
            <a:pPr lvl="0"/>
            <a:endParaRPr lang="ko-KR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484" userDrawn="1">
          <p15:clr>
            <a:srgbClr val="FBAE40"/>
          </p15:clr>
        </p15:guide>
        <p15:guide id="2" pos="460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7158" y="9526"/>
            <a:ext cx="8358246" cy="465515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>
          <a:xfrm>
            <a:off x="357158" y="569077"/>
            <a:ext cx="8358246" cy="42709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Foundry Design Services (FDS)</a:t>
            </a:r>
            <a:endParaRPr lang="ko-KR" alt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340" y="9526"/>
            <a:ext cx="1628709" cy="475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484" userDrawn="1">
          <p15:clr>
            <a:srgbClr val="FBAE40"/>
          </p15:clr>
        </p15:guide>
        <p15:guide id="2" pos="460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4" y="8908"/>
            <a:ext cx="7250626" cy="46551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41288" y="590550"/>
            <a:ext cx="8823325" cy="30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7" name="내용 개체 틀 2"/>
          <p:cNvSpPr>
            <a:spLocks noGrp="1"/>
          </p:cNvSpPr>
          <p:nvPr>
            <p:ph idx="1" hasCustomPrompt="1"/>
          </p:nvPr>
        </p:nvSpPr>
        <p:spPr>
          <a:xfrm>
            <a:off x="140774" y="1011477"/>
            <a:ext cx="4355026" cy="38285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Foundry Design Services (FDS)</a:t>
            </a:r>
            <a:endParaRPr lang="ko-KR" altLang="en-US" dirty="0"/>
          </a:p>
        </p:txBody>
      </p:sp>
      <p:sp>
        <p:nvSpPr>
          <p:cNvPr id="8" name="내용 개체 틀 2"/>
          <p:cNvSpPr>
            <a:spLocks noGrp="1"/>
          </p:cNvSpPr>
          <p:nvPr>
            <p:ph idx="11" hasCustomPrompt="1"/>
          </p:nvPr>
        </p:nvSpPr>
        <p:spPr>
          <a:xfrm>
            <a:off x="4609462" y="1011477"/>
            <a:ext cx="4355026" cy="38285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Foundry Design Services (FDS)</a:t>
            </a:r>
            <a:endParaRPr lang="ko-KR" alt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340" y="9526"/>
            <a:ext cx="1628709" cy="47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266269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484" userDrawn="1">
          <p15:clr>
            <a:srgbClr val="FBAE40"/>
          </p15:clr>
        </p15:guide>
        <p15:guide id="2" pos="460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4" y="8908"/>
            <a:ext cx="7250626" cy="4655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41289" y="590550"/>
            <a:ext cx="4354512" cy="30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7" name="내용 개체 틀 2"/>
          <p:cNvSpPr>
            <a:spLocks noGrp="1"/>
          </p:cNvSpPr>
          <p:nvPr>
            <p:ph idx="1" hasCustomPrompt="1"/>
          </p:nvPr>
        </p:nvSpPr>
        <p:spPr>
          <a:xfrm>
            <a:off x="140774" y="1011477"/>
            <a:ext cx="4355026" cy="38285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Foundry Design Services (FDS)</a:t>
            </a:r>
            <a:endParaRPr lang="ko-KR" altLang="en-US" dirty="0"/>
          </a:p>
        </p:txBody>
      </p:sp>
      <p:sp>
        <p:nvSpPr>
          <p:cNvPr id="8" name="내용 개체 틀 2"/>
          <p:cNvSpPr>
            <a:spLocks noGrp="1"/>
          </p:cNvSpPr>
          <p:nvPr>
            <p:ph idx="11" hasCustomPrompt="1"/>
          </p:nvPr>
        </p:nvSpPr>
        <p:spPr>
          <a:xfrm>
            <a:off x="4609462" y="1011477"/>
            <a:ext cx="4355026" cy="38285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Foundry Design Services (FDS)</a:t>
            </a:r>
            <a:endParaRPr lang="ko-KR" alt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609462" y="590550"/>
            <a:ext cx="4354512" cy="30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340" y="9526"/>
            <a:ext cx="1628709" cy="47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140793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484" userDrawn="1">
          <p15:clr>
            <a:srgbClr val="FBAE40"/>
          </p15:clr>
        </p15:guide>
        <p15:guide id="2" pos="465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4" y="8908"/>
            <a:ext cx="7250626" cy="4655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41288" y="590550"/>
            <a:ext cx="8823325" cy="30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7" name="내용 개체 틀 2"/>
          <p:cNvSpPr>
            <a:spLocks noGrp="1"/>
          </p:cNvSpPr>
          <p:nvPr>
            <p:ph idx="1" hasCustomPrompt="1"/>
          </p:nvPr>
        </p:nvSpPr>
        <p:spPr>
          <a:xfrm>
            <a:off x="126358" y="1047750"/>
            <a:ext cx="8823714" cy="38285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Foundry Design Services (FDS)</a:t>
            </a:r>
            <a:endParaRPr lang="ko-KR" alt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340" y="9526"/>
            <a:ext cx="1628709" cy="47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1984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484" userDrawn="1">
          <p15:clr>
            <a:srgbClr val="FBAE40"/>
          </p15:clr>
        </p15:guide>
        <p15:guide id="2" pos="460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삼성\7월\LSI 마스터작업\work\2차시안\A\A-2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2466579" y="1581150"/>
            <a:ext cx="4209255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800" b="1" spc="-150" dirty="0" smtClean="0">
                <a:ln w="11430"/>
                <a:solidFill>
                  <a:srgbClr val="F8F8F8"/>
                </a:solidFill>
                <a:effectLst>
                  <a:outerShdw blurRad="1016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Verdana" pitchFamily="34" charset="0"/>
                <a:ea typeface="+mn-ea"/>
                <a:cs typeface="Tahoma" pitchFamily="34" charset="0"/>
              </a:rPr>
              <a:t>THANK YOU</a:t>
            </a:r>
            <a:endParaRPr kumimoji="0" lang="ko-KR" altLang="en-US" sz="4800" b="1" spc="-150" dirty="0">
              <a:ln w="11430"/>
              <a:solidFill>
                <a:srgbClr val="F8F8F8"/>
              </a:solidFill>
              <a:effectLst>
                <a:outerShdw blurRad="101600" dist="38100" dir="2700000" algn="tl" rotWithShape="0">
                  <a:prstClr val="black">
                    <a:alpha val="70000"/>
                  </a:prstClr>
                </a:outerShdw>
              </a:effectLst>
              <a:latin typeface="Verdana" pitchFamily="34" charset="0"/>
              <a:ea typeface="+mn-ea"/>
              <a:cs typeface="Tahom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613277"/>
            <a:ext cx="4343400" cy="400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132" y="4552918"/>
            <a:ext cx="965200" cy="723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삼성\7월\LSI 마스터작업\work\2차시안\A\A-2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613277"/>
            <a:ext cx="4343400" cy="400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132" y="4552918"/>
            <a:ext cx="965200" cy="723900"/>
          </a:xfrm>
          <a:prstGeom prst="rect">
            <a:avLst/>
          </a:prstGeom>
        </p:spPr>
      </p:pic>
      <p:sp>
        <p:nvSpPr>
          <p:cNvPr id="9" name="내용 개체 틀 2"/>
          <p:cNvSpPr>
            <a:spLocks noGrp="1"/>
          </p:cNvSpPr>
          <p:nvPr>
            <p:ph idx="1" hasCustomPrompt="1"/>
          </p:nvPr>
        </p:nvSpPr>
        <p:spPr>
          <a:xfrm>
            <a:off x="2393694" y="809087"/>
            <a:ext cx="4355026" cy="38285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Foundry Design Services (FDS)</a:t>
            </a:r>
            <a:endParaRPr lang="ko-KR" alt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3694" y="370969"/>
            <a:ext cx="4354512" cy="30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5098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삼성\7월\LSI 마스터작업\work\2차시안\A\A-2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4797117" y="3340677"/>
            <a:ext cx="4000496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800" b="1" spc="-150" dirty="0" smtClean="0">
                <a:ln w="11430"/>
                <a:solidFill>
                  <a:srgbClr val="F8F8F8"/>
                </a:solidFill>
                <a:effectLst>
                  <a:outerShdw blurRad="1016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Verdana" pitchFamily="34" charset="0"/>
                <a:ea typeface="+mn-ea"/>
                <a:cs typeface="Tahoma" pitchFamily="34" charset="0"/>
              </a:rPr>
              <a:t>Appendix</a:t>
            </a:r>
            <a:endParaRPr kumimoji="0" lang="ko-KR" altLang="en-US" sz="4800" b="1" spc="-150" dirty="0">
              <a:ln w="11430"/>
              <a:solidFill>
                <a:srgbClr val="F8F8F8"/>
              </a:solidFill>
              <a:effectLst>
                <a:outerShdw blurRad="101600" dist="38100" dir="2700000" algn="tl" rotWithShape="0">
                  <a:prstClr val="black">
                    <a:alpha val="70000"/>
                  </a:prstClr>
                </a:outerShdw>
              </a:effectLst>
              <a:latin typeface="Verdana" pitchFamily="34" charset="0"/>
              <a:ea typeface="+mn-ea"/>
              <a:cs typeface="Tahom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613277"/>
            <a:ext cx="4343400" cy="400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132" y="4552918"/>
            <a:ext cx="965200" cy="723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J:\삼성\7월\LSI 마스터작업\work\2차시안\A\A-본문 copy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88" y="0"/>
            <a:ext cx="9142412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40774" y="8908"/>
            <a:ext cx="8823714" cy="465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altLang="ko-KR" dirty="0" smtClean="0"/>
              <a:t>Foundry Design Services (FDS)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40774" y="569077"/>
            <a:ext cx="8823714" cy="4270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dirty="0" smtClean="0"/>
              <a:t>Foundry Design Services (FDS)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Foundry Design Services (FSD)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Foundry Design Services (FDS)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496" y="4888126"/>
            <a:ext cx="24934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Foundry Design Services (FDS) SW</a:t>
            </a:r>
            <a:endParaRPr lang="ko-KR" altLang="en-US" sz="13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06627" y="4924209"/>
            <a:ext cx="380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DBA6D12-DB23-4310-829B-458EBE041C27}" type="slidenum">
              <a:rPr lang="en-US" altLang="ko-KR" sz="1300" b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pPr/>
              <a:t>‹#›</a:t>
            </a:fld>
            <a:endParaRPr lang="ko-KR" altLang="en-US" sz="13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003" y="4657729"/>
            <a:ext cx="1004241" cy="75318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0" r:id="rId4"/>
    <p:sldLayoutId id="2147483662" r:id="rId5"/>
    <p:sldLayoutId id="2147483661" r:id="rId6"/>
    <p:sldLayoutId id="2147483655" r:id="rId7"/>
    <p:sldLayoutId id="2147483663" r:id="rId8"/>
    <p:sldLayoutId id="2147483659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spcBef>
          <a:spcPct val="0"/>
        </a:spcBef>
        <a:buNone/>
        <a:defRPr sz="3400" b="1" kern="1200" cap="none" spc="-100" baseline="0">
          <a:ln w="11430"/>
          <a:solidFill>
            <a:srgbClr val="F8F8F8"/>
          </a:solidFill>
          <a:effectLst>
            <a:outerShdw blurRad="101600" dist="25400" dir="2700000" algn="tl" rotWithShape="0">
              <a:srgbClr val="000000">
                <a:alpha val="60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</p:titleStyle>
    <p:bodyStyle>
      <a:lvl1pPr marL="180975" indent="-180975" algn="l" defTabSz="914400" rtl="0" eaLnBrk="1" latinLnBrk="1" hangingPunct="1">
        <a:lnSpc>
          <a:spcPts val="2000"/>
        </a:lnSpc>
        <a:spcBef>
          <a:spcPct val="20000"/>
        </a:spcBef>
        <a:buFont typeface="Arial" pitchFamily="34" charset="0"/>
        <a:buChar char="•"/>
        <a:defRPr sz="2200" b="1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361950" indent="-180975" algn="l" defTabSz="914400" rtl="0" eaLnBrk="1" latinLnBrk="1" hangingPunct="1">
        <a:lnSpc>
          <a:spcPts val="2000"/>
        </a:lnSpc>
        <a:spcBef>
          <a:spcPct val="20000"/>
        </a:spcBef>
        <a:buFont typeface="Arial" pitchFamily="34" charset="0"/>
        <a:buChar char="•"/>
        <a:defRPr sz="2000" b="1" kern="1200" baseline="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2pPr>
      <a:lvl3pPr marL="534988" indent="-173038" algn="l" defTabSz="914400" rtl="0" eaLnBrk="1" latinLnBrk="1" hangingPunct="1">
        <a:lnSpc>
          <a:spcPts val="2000"/>
        </a:lnSpc>
        <a:spcBef>
          <a:spcPct val="20000"/>
        </a:spcBef>
        <a:buFont typeface="Calibri" pitchFamily="34" charset="0"/>
        <a:buChar char="-"/>
        <a:defRPr sz="1600" kern="1200" baseline="0">
          <a:solidFill>
            <a:schemeClr val="tx1">
              <a:lumMod val="75000"/>
              <a:lumOff val="25000"/>
            </a:schemeClr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66950"/>
            <a:ext cx="9144000" cy="797719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Exploring PWM Subsystem </a:t>
            </a:r>
            <a:br>
              <a:rPr lang="en-US" sz="2800" dirty="0" smtClean="0"/>
            </a:br>
            <a:r>
              <a:rPr lang="en-US" sz="2800" dirty="0" smtClean="0"/>
              <a:t>and its usage in Embedded Devices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936638" y="3562350"/>
            <a:ext cx="2207362" cy="304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 Tamseel Shams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312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08"/>
    </mc:Choice>
    <mc:Fallback>
      <p:transition spd="slow" advTm="180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PWM Framework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47750"/>
            <a:ext cx="5257800" cy="381000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" y="590551"/>
            <a:ext cx="8991600" cy="457200"/>
          </a:xfrm>
        </p:spPr>
        <p:txBody>
          <a:bodyPr/>
          <a:lstStyle/>
          <a:p>
            <a:r>
              <a:rPr lang="en-US" dirty="0" smtClean="0"/>
              <a:t>Structure for PWM Channel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417568"/>
            <a:ext cx="3505200" cy="49695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7543800" y="1809750"/>
            <a:ext cx="38100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 bwMode="auto">
          <a:xfrm>
            <a:off x="7772400" y="2060049"/>
            <a:ext cx="609600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 Narrow" pitchFamily="34" charset="0"/>
              </a:rPr>
              <a:t>hwpwm</a:t>
            </a:r>
            <a:endParaRPr lang="en-US" sz="11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688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7633"/>
    </mc:Choice>
    <mc:Fallback>
      <p:transition spd="slow" advTm="5763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358246" cy="465515"/>
          </a:xfrm>
        </p:spPr>
        <p:txBody>
          <a:bodyPr/>
          <a:lstStyle/>
          <a:p>
            <a:r>
              <a:rPr lang="en-US" dirty="0" smtClean="0"/>
              <a:t>Generic PWM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90551"/>
            <a:ext cx="8991600" cy="457200"/>
          </a:xfrm>
        </p:spPr>
        <p:txBody>
          <a:bodyPr/>
          <a:lstStyle/>
          <a:p>
            <a:r>
              <a:rPr lang="en-US" dirty="0" smtClean="0"/>
              <a:t>Structure for PWM Chip/Controller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47751"/>
            <a:ext cx="5562600" cy="38399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956806"/>
            <a:ext cx="2819400" cy="70485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6326166" y="1562195"/>
            <a:ext cx="38100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 bwMode="auto">
          <a:xfrm>
            <a:off x="6594432" y="1766301"/>
            <a:ext cx="533400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 Narrow" pitchFamily="34" charset="0"/>
              </a:rPr>
              <a:t>npwm</a:t>
            </a:r>
            <a:endParaRPr lang="en-US" sz="1100" dirty="0">
              <a:latin typeface="Arial Narrow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6166" y="2114550"/>
            <a:ext cx="1752600" cy="13906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6335561" y="3505200"/>
            <a:ext cx="1752600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 Narrow" pitchFamily="34" charset="0"/>
              </a:rPr>
              <a:t>0, 1, 2, 3 represents “base”</a:t>
            </a:r>
            <a:endParaRPr lang="en-US" sz="1100" dirty="0">
              <a:latin typeface="Arial Narrow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172200" y="1414006"/>
            <a:ext cx="228600" cy="148189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352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759"/>
    </mc:Choice>
    <mc:Fallback>
      <p:transition spd="slow" advTm="3975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PWM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90550"/>
            <a:ext cx="9067800" cy="4270925"/>
          </a:xfrm>
        </p:spPr>
        <p:txBody>
          <a:bodyPr/>
          <a:lstStyle/>
          <a:p>
            <a:r>
              <a:rPr lang="en-US" dirty="0" smtClean="0"/>
              <a:t>Configuration of PWM – pwm_apply_state()</a:t>
            </a:r>
          </a:p>
          <a:p>
            <a:pPr lvl="1"/>
            <a:r>
              <a:rPr lang="en-US" dirty="0" smtClean="0"/>
              <a:t>Controls PWM period and duty cycle</a:t>
            </a:r>
          </a:p>
          <a:p>
            <a:pPr lvl="1"/>
            <a:r>
              <a:rPr lang="en-US" dirty="0" smtClean="0"/>
              <a:t>Controls enable and disable state</a:t>
            </a:r>
          </a:p>
          <a:p>
            <a:pPr lvl="1"/>
            <a:r>
              <a:rPr lang="en-US" dirty="0" smtClean="0"/>
              <a:t>Controls usage power setting</a:t>
            </a:r>
            <a:endParaRPr lang="en-US" dirty="0"/>
          </a:p>
          <a:p>
            <a:pPr latinLnBrk="0"/>
            <a:r>
              <a:rPr lang="en-US" dirty="0"/>
              <a:t>p</a:t>
            </a:r>
            <a:r>
              <a:rPr lang="en-US" dirty="0" smtClean="0"/>
              <a:t>wm_config(), pwm_enable() and pwm_disable() – individual substitutes for pwm_apply_state()</a:t>
            </a:r>
            <a:endParaRPr lang="en-US" dirty="0"/>
          </a:p>
          <a:p>
            <a:r>
              <a:rPr lang="en-US" dirty="0" smtClean="0"/>
              <a:t>pwm_get_state() – gives the present PWM state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235326"/>
            <a:ext cx="4162425" cy="162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790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8384"/>
    </mc:Choice>
    <mc:Fallback>
      <p:transition spd="slow" advTm="148384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PWM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90550"/>
            <a:ext cx="8991600" cy="4270925"/>
          </a:xfrm>
        </p:spPr>
        <p:txBody>
          <a:bodyPr/>
          <a:lstStyle/>
          <a:p>
            <a:r>
              <a:rPr lang="en-US" dirty="0" smtClean="0"/>
              <a:t>PWM APIs also exposes PWM arguments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eference PWM config to be used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elps in reconfiguration during resume</a:t>
            </a:r>
          </a:p>
          <a:p>
            <a:pPr marL="361950" lvl="1" indent="0">
              <a:buNone/>
            </a:pPr>
            <a:endParaRPr lang="en-US" dirty="0" smtClean="0"/>
          </a:p>
          <a:p>
            <a:r>
              <a:rPr lang="en-US" dirty="0" smtClean="0"/>
              <a:t>PWM arguments retrieved using pwm_get_args()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truct pwm_args – 2 fields (period and polarity)</a:t>
            </a:r>
          </a:p>
          <a:p>
            <a:pPr lvl="1"/>
            <a:r>
              <a:rPr lang="en-US" dirty="0" smtClean="0"/>
              <a:t>Used for initial PWM config (usually during probe)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799" y="3867150"/>
            <a:ext cx="3548743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903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496"/>
    </mc:Choice>
    <mc:Fallback>
      <p:transition spd="slow" advTm="59496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 PWM Driver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" y="514350"/>
            <a:ext cx="8915400" cy="4419599"/>
          </a:xfrm>
        </p:spPr>
        <p:txBody>
          <a:bodyPr/>
          <a:lstStyle/>
          <a:p>
            <a:r>
              <a:rPr lang="en-US" dirty="0" smtClean="0"/>
              <a:t>Based on Samsung PWM Driver</a:t>
            </a:r>
          </a:p>
          <a:p>
            <a:pPr lvl="1"/>
            <a:r>
              <a:rPr lang="en-US" dirty="0" smtClean="0"/>
              <a:t>drivers/pwm/pwm-samsung.c</a:t>
            </a:r>
            <a:endParaRPr lang="en-US" dirty="0"/>
          </a:p>
          <a:p>
            <a:r>
              <a:rPr lang="en-US" dirty="0" smtClean="0"/>
              <a:t>PWM Arguments</a:t>
            </a:r>
          </a:p>
          <a:p>
            <a:pPr lvl="1"/>
            <a:r>
              <a:rPr lang="en-US" b="1" dirty="0" smtClean="0"/>
              <a:t>struct samsung_pwm_channel </a:t>
            </a:r>
            <a:r>
              <a:rPr lang="en-US" dirty="0" smtClean="0"/>
              <a:t>– Data of PWM channels</a:t>
            </a:r>
          </a:p>
          <a:p>
            <a:pPr lvl="1"/>
            <a:endParaRPr lang="en-US" dirty="0"/>
          </a:p>
          <a:p>
            <a:pPr marL="361950" lvl="1" indent="0">
              <a:buNone/>
            </a:pPr>
            <a:endParaRPr lang="en-US" dirty="0" smtClean="0"/>
          </a:p>
          <a:p>
            <a:pPr marL="361950" lvl="1" indent="0">
              <a:buNone/>
            </a:pPr>
            <a:endParaRPr lang="en-US" dirty="0"/>
          </a:p>
          <a:p>
            <a:pPr lvl="1"/>
            <a:r>
              <a:rPr lang="en-US" b="1" dirty="0" smtClean="0"/>
              <a:t>struct samsung_pwm_chip </a:t>
            </a:r>
            <a:r>
              <a:rPr lang="en-US" dirty="0" smtClean="0"/>
              <a:t>– Data of PWM chip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114550"/>
            <a:ext cx="2647950" cy="8667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1081" y="3333750"/>
            <a:ext cx="3733800" cy="16001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1962150"/>
            <a:ext cx="2819400" cy="160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34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2938"/>
    </mc:Choice>
    <mc:Fallback>
      <p:transition spd="slow" advTm="142938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 PWM Driver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90550"/>
            <a:ext cx="8991600" cy="4270925"/>
          </a:xfrm>
        </p:spPr>
        <p:txBody>
          <a:bodyPr/>
          <a:lstStyle/>
          <a:p>
            <a:r>
              <a:rPr lang="en-US" dirty="0" smtClean="0"/>
              <a:t>Probe, remove and PM</a:t>
            </a:r>
          </a:p>
          <a:p>
            <a:pPr lvl="1"/>
            <a:r>
              <a:rPr lang="en-US" dirty="0" smtClean="0"/>
              <a:t>pwm_samsung_probe()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wm_samsung_remove()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wm_samsung_resume()</a:t>
            </a:r>
          </a:p>
          <a:p>
            <a:pPr marL="361950" lvl="1" indent="0">
              <a:buNone/>
            </a:pPr>
            <a:endParaRPr lang="en-US" dirty="0"/>
          </a:p>
          <a:p>
            <a:r>
              <a:rPr lang="en-US" dirty="0" smtClean="0"/>
              <a:t>Request and Free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wm_samsung_request()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wm_samsung_free()</a:t>
            </a:r>
          </a:p>
          <a:p>
            <a:pPr marL="361950" lvl="1" indent="0">
              <a:buNone/>
            </a:pPr>
            <a:endParaRPr lang="en-US" dirty="0"/>
          </a:p>
          <a:p>
            <a:r>
              <a:rPr lang="en-US" dirty="0"/>
              <a:t>p</a:t>
            </a:r>
            <a:r>
              <a:rPr lang="en-US" dirty="0" smtClean="0"/>
              <a:t>wm_samsung_config()</a:t>
            </a:r>
          </a:p>
          <a:p>
            <a:pPr lvl="1"/>
            <a:r>
              <a:rPr lang="en-US" dirty="0" smtClean="0"/>
              <a:t>Configures PWM, sets duty cycle and period, updates PWM </a:t>
            </a:r>
          </a:p>
          <a:p>
            <a:pPr marL="361950" lvl="1" indent="0">
              <a:buNone/>
            </a:pPr>
            <a:r>
              <a:rPr lang="en-US" dirty="0" smtClean="0"/>
              <a:t>registers</a:t>
            </a:r>
          </a:p>
        </p:txBody>
      </p:sp>
    </p:spTree>
    <p:extLst>
      <p:ext uri="{BB962C8B-B14F-4D97-AF65-F5344CB8AC3E}">
        <p14:creationId xmlns:p14="http://schemas.microsoft.com/office/powerpoint/2010/main" val="2281995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427"/>
    </mc:Choice>
    <mc:Fallback>
      <p:transition spd="slow" advTm="4142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 PWM Driver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" y="590550"/>
            <a:ext cx="9029700" cy="4270925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wm_samsung_enable() – Enables/starts PWM</a:t>
            </a:r>
          </a:p>
          <a:p>
            <a:endParaRPr lang="en-US" dirty="0"/>
          </a:p>
          <a:p>
            <a:r>
              <a:rPr lang="en-US" dirty="0"/>
              <a:t>p</a:t>
            </a:r>
            <a:r>
              <a:rPr lang="en-US" dirty="0" smtClean="0"/>
              <a:t>wm_samsung_disable() – Disables/stops PWM</a:t>
            </a:r>
          </a:p>
          <a:p>
            <a:endParaRPr lang="en-US" dirty="0"/>
          </a:p>
          <a:p>
            <a:r>
              <a:rPr lang="en-US" dirty="0" smtClean="0"/>
              <a:t>There are few wrapper functions: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wm_samsung_set_polarity()</a:t>
            </a:r>
          </a:p>
          <a:p>
            <a:pPr lvl="1"/>
            <a:r>
              <a:rPr lang="en-US" dirty="0" smtClean="0"/>
              <a:t>pwm_samsung_manual_update()</a:t>
            </a:r>
          </a:p>
        </p:txBody>
      </p:sp>
    </p:spTree>
    <p:extLst>
      <p:ext uri="{BB962C8B-B14F-4D97-AF65-F5344CB8AC3E}">
        <p14:creationId xmlns:p14="http://schemas.microsoft.com/office/powerpoint/2010/main" val="3403417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723"/>
    </mc:Choice>
    <mc:Fallback>
      <p:transition spd="slow" advTm="31723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358246" cy="465515"/>
          </a:xfrm>
        </p:spPr>
        <p:txBody>
          <a:bodyPr/>
          <a:lstStyle/>
          <a:p>
            <a:r>
              <a:rPr lang="en-US" dirty="0" smtClean="0"/>
              <a:t>PWM Driver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" y="590551"/>
            <a:ext cx="8870950" cy="3810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Relation between platform specific PWM structure and Generic PWM structure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047750"/>
            <a:ext cx="5791201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16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421"/>
    </mc:Choice>
    <mc:Fallback>
      <p:transition spd="slow" advTm="5642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PWM Subsystem with sysfs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590550"/>
            <a:ext cx="9220200" cy="427092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CONFIG_SYSFS needs to be enabled</a:t>
            </a:r>
          </a:p>
          <a:p>
            <a:r>
              <a:rPr lang="en-US" dirty="0" smtClean="0"/>
              <a:t>Exposed at /sys/class/pwm</a:t>
            </a:r>
          </a:p>
          <a:p>
            <a:endParaRPr lang="en-US" dirty="0" smtClean="0"/>
          </a:p>
          <a:p>
            <a:r>
              <a:rPr lang="en-US" dirty="0" smtClean="0"/>
              <a:t>Probed PWM chips/controllers exported as pwmchipN</a:t>
            </a:r>
          </a:p>
          <a:p>
            <a:pPr lvl="1"/>
            <a:r>
              <a:rPr lang="en-US" dirty="0" smtClean="0"/>
              <a:t>/sys/class/pwm/pwmchip0/</a:t>
            </a:r>
          </a:p>
          <a:p>
            <a:pPr lvl="1"/>
            <a:r>
              <a:rPr lang="en-US" dirty="0" smtClean="0"/>
              <a:t>/sys/class/pwm/pwmchip1/</a:t>
            </a:r>
          </a:p>
          <a:p>
            <a:pPr marL="361950" lvl="1" indent="0">
              <a:buNone/>
            </a:pPr>
            <a:r>
              <a:rPr lang="en-US" dirty="0"/>
              <a:t>a</a:t>
            </a:r>
            <a:r>
              <a:rPr lang="en-US" dirty="0" smtClean="0"/>
              <a:t>nd so on…</a:t>
            </a:r>
          </a:p>
          <a:p>
            <a:pPr marL="361950" lvl="1" indent="0">
              <a:buNone/>
            </a:pPr>
            <a:endParaRPr lang="en-US" dirty="0" smtClean="0"/>
          </a:p>
          <a:p>
            <a:r>
              <a:rPr lang="en-US" dirty="0" smtClean="0"/>
              <a:t>Inside this directory</a:t>
            </a:r>
          </a:p>
          <a:p>
            <a:pPr lvl="1"/>
            <a:r>
              <a:rPr lang="en-US" b="1" dirty="0" smtClean="0"/>
              <a:t>npwm</a:t>
            </a:r>
            <a:r>
              <a:rPr lang="en-US" dirty="0" smtClean="0"/>
              <a:t> – No. of PWM channel supported</a:t>
            </a:r>
          </a:p>
          <a:p>
            <a:pPr lvl="1"/>
            <a:r>
              <a:rPr lang="en-US" b="1" dirty="0"/>
              <a:t>e</a:t>
            </a:r>
            <a:r>
              <a:rPr lang="en-US" b="1" dirty="0" smtClean="0"/>
              <a:t>xport</a:t>
            </a:r>
            <a:r>
              <a:rPr lang="en-US" dirty="0" smtClean="0"/>
              <a:t> – exports a PWM channel for sysfs use</a:t>
            </a:r>
          </a:p>
          <a:p>
            <a:pPr lvl="1"/>
            <a:r>
              <a:rPr lang="en-US" b="1" dirty="0"/>
              <a:t>u</a:t>
            </a:r>
            <a:r>
              <a:rPr lang="en-US" b="1" dirty="0" smtClean="0"/>
              <a:t>nexport</a:t>
            </a:r>
            <a:r>
              <a:rPr lang="en-US" dirty="0" smtClean="0"/>
              <a:t> – unexports a PWM channel from sysfs </a:t>
            </a:r>
          </a:p>
        </p:txBody>
      </p:sp>
    </p:spTree>
    <p:extLst>
      <p:ext uri="{BB962C8B-B14F-4D97-AF65-F5344CB8AC3E}">
        <p14:creationId xmlns:p14="http://schemas.microsoft.com/office/powerpoint/2010/main" val="2120609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2495"/>
    </mc:Choice>
    <mc:Fallback>
      <p:transition spd="slow" advTm="82495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PWM Subsystem with sysfs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8" y="590550"/>
            <a:ext cx="9042042" cy="4270925"/>
          </a:xfrm>
        </p:spPr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/>
              <a:t>exporting PWM channel, a pwmX directory is created </a:t>
            </a:r>
            <a:r>
              <a:rPr lang="en-US" sz="1600" dirty="0"/>
              <a:t>(0&lt;=x&lt;=npwm-1</a:t>
            </a:r>
            <a:r>
              <a:rPr lang="en-US" sz="1600" dirty="0" smtClean="0"/>
              <a:t>)</a:t>
            </a:r>
          </a:p>
          <a:p>
            <a:pPr lvl="1"/>
            <a:endParaRPr lang="en-US" dirty="0"/>
          </a:p>
          <a:p>
            <a:r>
              <a:rPr lang="en-US" dirty="0" smtClean="0"/>
              <a:t>Properties inside this directory:</a:t>
            </a:r>
          </a:p>
          <a:p>
            <a:pPr lvl="1"/>
            <a:r>
              <a:rPr lang="en-US" b="1" dirty="0" smtClean="0"/>
              <a:t>period</a:t>
            </a:r>
            <a:r>
              <a:rPr lang="en-US" dirty="0" smtClean="0"/>
              <a:t> – total period of PWM signal</a:t>
            </a:r>
          </a:p>
          <a:p>
            <a:pPr lvl="1"/>
            <a:r>
              <a:rPr lang="en-US" b="1" dirty="0" smtClean="0"/>
              <a:t>duty_cycle</a:t>
            </a:r>
            <a:r>
              <a:rPr lang="en-US" dirty="0" smtClean="0"/>
              <a:t> – Active time of PWM signal</a:t>
            </a:r>
          </a:p>
          <a:p>
            <a:pPr lvl="1"/>
            <a:r>
              <a:rPr lang="en-US" b="1" dirty="0"/>
              <a:t>p</a:t>
            </a:r>
            <a:r>
              <a:rPr lang="en-US" b="1" dirty="0" smtClean="0"/>
              <a:t>olarity</a:t>
            </a:r>
            <a:r>
              <a:rPr lang="en-US" dirty="0" smtClean="0"/>
              <a:t> – polarity of PWM signal (“normal” or “inversed”)</a:t>
            </a:r>
          </a:p>
          <a:p>
            <a:pPr lvl="1"/>
            <a:r>
              <a:rPr lang="en-US" b="1" dirty="0"/>
              <a:t>e</a:t>
            </a:r>
            <a:r>
              <a:rPr lang="en-US" b="1" dirty="0" smtClean="0"/>
              <a:t>nable</a:t>
            </a:r>
            <a:r>
              <a:rPr lang="en-US" dirty="0" smtClean="0"/>
              <a:t> – enables(1) or disables(0) PWM signal</a:t>
            </a:r>
          </a:p>
          <a:p>
            <a:pPr lvl="1"/>
            <a:r>
              <a:rPr lang="en-US" b="1" dirty="0"/>
              <a:t>c</a:t>
            </a:r>
            <a:r>
              <a:rPr lang="en-US" b="1" dirty="0" smtClean="0"/>
              <a:t>apture</a:t>
            </a:r>
            <a:r>
              <a:rPr lang="en-US" dirty="0" smtClean="0"/>
              <a:t> – details about PWM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36701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231"/>
    </mc:Choice>
    <mc:Fallback>
      <p:transition spd="slow" advTm="3723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3"/>
          <p:cNvSpPr>
            <a:spLocks noGrp="1"/>
          </p:cNvSpPr>
          <p:nvPr>
            <p:ph type="title"/>
          </p:nvPr>
        </p:nvSpPr>
        <p:spPr>
          <a:xfrm>
            <a:off x="223808" y="9526"/>
            <a:ext cx="8358246" cy="465515"/>
          </a:xfrm>
        </p:spPr>
        <p:txBody>
          <a:bodyPr/>
          <a:lstStyle/>
          <a:p>
            <a:r>
              <a:rPr lang="en-US" dirty="0"/>
              <a:t>Agenda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76200" y="590550"/>
            <a:ext cx="8358246" cy="445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  <a:spcBef>
                <a:spcPts val="600"/>
              </a:spcBef>
              <a:spcAft>
                <a:spcPts val="200"/>
              </a:spcAft>
            </a:pPr>
            <a:r>
              <a:rPr kumimoji="1" lang="en-US" sz="2000" dirty="0" smtClean="0">
                <a:ea typeface="굴림" pitchFamily="50" charset="-127"/>
              </a:rPr>
              <a:t>Introduction to PWM</a:t>
            </a:r>
            <a:endParaRPr kumimoji="1" lang="en-US" sz="2000" dirty="0">
              <a:ea typeface="굴림" pitchFamily="50" charset="-127"/>
            </a:endParaRPr>
          </a:p>
          <a:p>
            <a:pPr fontAlgn="base">
              <a:lnSpc>
                <a:spcPct val="150000"/>
              </a:lnSpc>
              <a:spcBef>
                <a:spcPts val="600"/>
              </a:spcBef>
              <a:spcAft>
                <a:spcPts val="200"/>
              </a:spcAft>
            </a:pPr>
            <a:r>
              <a:rPr kumimoji="1" lang="en-US" sz="2000" dirty="0" smtClean="0">
                <a:ea typeface="굴림" pitchFamily="50" charset="-127"/>
              </a:rPr>
              <a:t>PWM Subsystem in Kernel</a:t>
            </a:r>
          </a:p>
          <a:p>
            <a:pPr fontAlgn="base">
              <a:lnSpc>
                <a:spcPct val="150000"/>
              </a:lnSpc>
              <a:spcBef>
                <a:spcPts val="600"/>
              </a:spcBef>
              <a:spcAft>
                <a:spcPts val="200"/>
              </a:spcAft>
            </a:pPr>
            <a:r>
              <a:rPr kumimoji="1" lang="en-US" sz="2000" dirty="0" smtClean="0">
                <a:ea typeface="굴림" pitchFamily="50" charset="-127"/>
              </a:rPr>
              <a:t>PWM Driver implementation</a:t>
            </a:r>
            <a:endParaRPr kumimoji="1" lang="en-US" sz="2000" dirty="0">
              <a:ea typeface="굴림" pitchFamily="50" charset="-127"/>
            </a:endParaRPr>
          </a:p>
          <a:p>
            <a:pPr fontAlgn="base">
              <a:lnSpc>
                <a:spcPct val="150000"/>
              </a:lnSpc>
              <a:spcBef>
                <a:spcPts val="600"/>
              </a:spcBef>
              <a:spcAft>
                <a:spcPts val="200"/>
              </a:spcAft>
            </a:pPr>
            <a:r>
              <a:rPr kumimoji="1" lang="en-US" sz="2000" dirty="0" smtClean="0">
                <a:ea typeface="굴림" pitchFamily="50" charset="-127"/>
              </a:rPr>
              <a:t>Generic PWM Framework</a:t>
            </a:r>
            <a:endParaRPr kumimoji="1" lang="en-US" sz="2000" dirty="0">
              <a:ea typeface="굴림" pitchFamily="50" charset="-127"/>
            </a:endParaRPr>
          </a:p>
          <a:p>
            <a:pPr fontAlgn="base">
              <a:lnSpc>
                <a:spcPct val="150000"/>
              </a:lnSpc>
              <a:spcBef>
                <a:spcPts val="600"/>
              </a:spcBef>
              <a:spcAft>
                <a:spcPts val="200"/>
              </a:spcAft>
            </a:pPr>
            <a:r>
              <a:rPr kumimoji="1" lang="en-US" sz="2000" dirty="0" smtClean="0">
                <a:ea typeface="굴림" pitchFamily="50" charset="-127"/>
              </a:rPr>
              <a:t>Legacy PWM Driver (based on Samsung PWM Driver)</a:t>
            </a:r>
          </a:p>
          <a:p>
            <a:pPr fontAlgn="base">
              <a:lnSpc>
                <a:spcPct val="150000"/>
              </a:lnSpc>
              <a:spcBef>
                <a:spcPts val="600"/>
              </a:spcBef>
              <a:spcAft>
                <a:spcPts val="200"/>
              </a:spcAft>
            </a:pPr>
            <a:r>
              <a:rPr kumimoji="1" lang="en-US" sz="2000" dirty="0" smtClean="0">
                <a:ea typeface="굴림" pitchFamily="50" charset="-127"/>
              </a:rPr>
              <a:t>Using PWM Subsystem with Sysfs interface</a:t>
            </a:r>
            <a:endParaRPr kumimoji="1" lang="en-US" sz="2000" dirty="0">
              <a:ea typeface="굴림" pitchFamily="50" charset="-127"/>
            </a:endParaRPr>
          </a:p>
          <a:p>
            <a:pPr fontAlgn="base">
              <a:lnSpc>
                <a:spcPct val="150000"/>
              </a:lnSpc>
              <a:spcBef>
                <a:spcPts val="600"/>
              </a:spcBef>
              <a:spcAft>
                <a:spcPts val="200"/>
              </a:spcAft>
            </a:pPr>
            <a:r>
              <a:rPr kumimoji="1" lang="en-US" sz="2000" dirty="0" smtClean="0">
                <a:ea typeface="굴림" pitchFamily="50" charset="-127"/>
              </a:rPr>
              <a:t>Use-cases of PWM</a:t>
            </a:r>
            <a:endParaRPr kumimoji="1" lang="en-US" sz="2000" dirty="0">
              <a:ea typeface="굴림" pitchFamily="50" charset="-127"/>
            </a:endParaRPr>
          </a:p>
          <a:p>
            <a:pPr fontAlgn="base">
              <a:lnSpc>
                <a:spcPct val="150000"/>
              </a:lnSpc>
              <a:spcBef>
                <a:spcPts val="600"/>
              </a:spcBef>
              <a:spcAft>
                <a:spcPts val="200"/>
              </a:spcAft>
            </a:pPr>
            <a:endParaRPr kumimoji="1" lang="en-US" sz="2000" dirty="0"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9016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7"/>
    </mc:Choice>
    <mc:Fallback>
      <p:transition spd="slow" advTm="527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PWM Subsystem with sysfs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90550"/>
            <a:ext cx="8991600" cy="4270925"/>
          </a:xfrm>
        </p:spPr>
        <p:txBody>
          <a:bodyPr>
            <a:normAutofit/>
          </a:bodyPr>
          <a:lstStyle/>
          <a:p>
            <a:r>
              <a:rPr lang="en-US" dirty="0" smtClean="0"/>
              <a:t>Usage commands:</a:t>
            </a:r>
            <a:endParaRPr lang="en-US" dirty="0"/>
          </a:p>
          <a:p>
            <a:pPr lvl="1"/>
            <a:r>
              <a:rPr lang="en-US" dirty="0" smtClean="0"/>
              <a:t>Display number of channels supported</a:t>
            </a:r>
          </a:p>
          <a:p>
            <a:pPr lvl="2"/>
            <a:r>
              <a:rPr lang="en-US" dirty="0" smtClean="0"/>
              <a:t>cat </a:t>
            </a:r>
            <a:r>
              <a:rPr lang="en-US" dirty="0"/>
              <a:t>/</a:t>
            </a:r>
            <a:r>
              <a:rPr lang="en-US" dirty="0" smtClean="0"/>
              <a:t>sys/class/pwm/pwmchip0/npwm</a:t>
            </a:r>
          </a:p>
          <a:p>
            <a:pPr marL="628650" lvl="2" indent="0">
              <a:buNone/>
            </a:pPr>
            <a:endParaRPr lang="en-US" dirty="0"/>
          </a:p>
          <a:p>
            <a:pPr lvl="1"/>
            <a:r>
              <a:rPr lang="en-US" dirty="0" smtClean="0"/>
              <a:t>Export PWM Chip</a:t>
            </a:r>
          </a:p>
          <a:p>
            <a:pPr lvl="2"/>
            <a:r>
              <a:rPr lang="en-US" dirty="0" smtClean="0"/>
              <a:t>echo </a:t>
            </a:r>
            <a:r>
              <a:rPr lang="en-US" dirty="0"/>
              <a:t>0 &gt; /</a:t>
            </a:r>
            <a:r>
              <a:rPr lang="en-US" dirty="0" smtClean="0"/>
              <a:t>sys/class/pwm/pwmchip0/export</a:t>
            </a:r>
          </a:p>
          <a:p>
            <a:pPr marL="628650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Set Period and Duty Cycle</a:t>
            </a:r>
          </a:p>
          <a:p>
            <a:pPr lvl="2"/>
            <a:r>
              <a:rPr lang="en-US" dirty="0" smtClean="0"/>
              <a:t>echo 1000000 &gt; </a:t>
            </a:r>
            <a:r>
              <a:rPr lang="en-US" dirty="0"/>
              <a:t>/</a:t>
            </a:r>
            <a:r>
              <a:rPr lang="en-US" dirty="0" smtClean="0"/>
              <a:t>sys/class/pwm/pwmchip0/pwm0/period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cho 500000 &gt; </a:t>
            </a:r>
            <a:r>
              <a:rPr lang="en-US" dirty="0"/>
              <a:t>/</a:t>
            </a:r>
            <a:r>
              <a:rPr lang="en-US" dirty="0" smtClean="0"/>
              <a:t>sys/class/pwm/pwmchip0/pwm0/duty_cycle</a:t>
            </a:r>
          </a:p>
          <a:p>
            <a:pPr marL="62865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6063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619"/>
    </mc:Choice>
    <mc:Fallback>
      <p:transition spd="slow" advTm="23619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PWM Subsystem with sysfs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90550"/>
            <a:ext cx="8991600" cy="4270925"/>
          </a:xfrm>
        </p:spPr>
        <p:txBody>
          <a:bodyPr>
            <a:normAutofit/>
          </a:bodyPr>
          <a:lstStyle/>
          <a:p>
            <a:r>
              <a:rPr lang="en-US" dirty="0" smtClean="0"/>
              <a:t>Usage commands:</a:t>
            </a:r>
            <a:endParaRPr lang="en-US" dirty="0"/>
          </a:p>
          <a:p>
            <a:pPr lvl="1"/>
            <a:r>
              <a:rPr lang="en-US" dirty="0"/>
              <a:t>Set Polarity</a:t>
            </a:r>
          </a:p>
          <a:p>
            <a:pPr lvl="2"/>
            <a:r>
              <a:rPr lang="en-US" dirty="0"/>
              <a:t>echo “normal” &gt; /sys/class/pwm/pwmchip0/pwm0/polarity</a:t>
            </a:r>
          </a:p>
          <a:p>
            <a:pPr lvl="2"/>
            <a:r>
              <a:rPr lang="en-US" dirty="0"/>
              <a:t>echo “inversed” &gt; /sys/class/pwm/pwmchip0/pwm0/polarity</a:t>
            </a:r>
          </a:p>
          <a:p>
            <a:pPr marL="36195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Enable PWM timer</a:t>
            </a:r>
          </a:p>
          <a:p>
            <a:pPr lvl="2"/>
            <a:r>
              <a:rPr lang="en-US" dirty="0" smtClean="0"/>
              <a:t>echo 1 &gt; </a:t>
            </a:r>
            <a:r>
              <a:rPr lang="en-US" dirty="0"/>
              <a:t>/</a:t>
            </a:r>
            <a:r>
              <a:rPr lang="en-US" dirty="0" smtClean="0"/>
              <a:t>sys/class/pwm/pwmchip0/pwm0/enable</a:t>
            </a:r>
          </a:p>
          <a:p>
            <a:pPr marL="628650" lvl="2" indent="0">
              <a:buNone/>
            </a:pPr>
            <a:endParaRPr lang="en-US" dirty="0"/>
          </a:p>
          <a:p>
            <a:pPr lvl="1"/>
            <a:r>
              <a:rPr lang="en-US" dirty="0" smtClean="0"/>
              <a:t>Disable PWM timer</a:t>
            </a:r>
          </a:p>
          <a:p>
            <a:pPr lvl="2"/>
            <a:r>
              <a:rPr lang="en-US" dirty="0" smtClean="0"/>
              <a:t>echo 0 &gt; </a:t>
            </a:r>
            <a:r>
              <a:rPr lang="en-US" dirty="0"/>
              <a:t>/</a:t>
            </a:r>
            <a:r>
              <a:rPr lang="en-US" dirty="0" smtClean="0"/>
              <a:t>sys/class/pwm/pwmchip0/pwm0/enable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Unexport PWM chip</a:t>
            </a:r>
          </a:p>
          <a:p>
            <a:pPr lvl="2"/>
            <a:r>
              <a:rPr lang="en-US" dirty="0" smtClean="0"/>
              <a:t>echo 0 &gt; </a:t>
            </a:r>
            <a:r>
              <a:rPr lang="en-US" dirty="0"/>
              <a:t>/sys/class/pwm/pwmchip0/</a:t>
            </a:r>
            <a:r>
              <a:rPr lang="en-US" dirty="0" smtClean="0"/>
              <a:t>unexport</a:t>
            </a:r>
          </a:p>
          <a:p>
            <a:pPr marL="3619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560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272"/>
    </mc:Choice>
    <mc:Fallback>
      <p:transition spd="slow" advTm="15272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Use-Cases of PWM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90551"/>
            <a:ext cx="8915400" cy="1447800"/>
          </a:xfrm>
        </p:spPr>
        <p:txBody>
          <a:bodyPr/>
          <a:lstStyle/>
          <a:p>
            <a:r>
              <a:rPr lang="en-US" dirty="0" smtClean="0"/>
              <a:t>CPU and GPU</a:t>
            </a:r>
            <a:endParaRPr lang="en-US" dirty="0"/>
          </a:p>
          <a:p>
            <a:pPr lvl="1"/>
            <a:r>
              <a:rPr lang="en-US" dirty="0" smtClean="0"/>
              <a:t>PWM fans are used in CPU coolers and GPU (graphic card) coolers</a:t>
            </a:r>
          </a:p>
          <a:p>
            <a:pPr lvl="1"/>
            <a:r>
              <a:rPr lang="en-US" dirty="0" smtClean="0"/>
              <a:t>Use an integrated circuit to control speed of fan</a:t>
            </a:r>
          </a:p>
          <a:p>
            <a:pPr lvl="1"/>
            <a:r>
              <a:rPr lang="en-US" dirty="0" smtClean="0"/>
              <a:t>Control how much cooling is provided to CPU and GPU</a:t>
            </a:r>
          </a:p>
          <a:p>
            <a:pPr marL="361950" lvl="1" indent="0">
              <a:buNone/>
            </a:pPr>
            <a:endParaRPr lang="en-US" dirty="0" smtClean="0"/>
          </a:p>
          <a:p>
            <a:pPr marL="36195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8" name="Picture 4" descr="Brand New Pwm fan 8025 8cm fan 4 wire temperature control speed regulation  EFH 08E12W IP01 12V 0.70a|Fans &amp;amp; Cooling| - AliExpr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074037"/>
            <a:ext cx="3730625" cy="2403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 bwMode="auto">
          <a:xfrm>
            <a:off x="0" y="4629150"/>
            <a:ext cx="2667000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rgbClr val="990000"/>
                </a:solidFill>
                <a:latin typeface="Arial Narrow" pitchFamily="34" charset="0"/>
              </a:rPr>
              <a:t>Figure Link</a:t>
            </a:r>
            <a:r>
              <a:rPr lang="en-US" sz="800" dirty="0" smtClean="0">
                <a:solidFill>
                  <a:srgbClr val="990000"/>
                </a:solidFill>
                <a:latin typeface="Arial Narrow" pitchFamily="34" charset="0"/>
              </a:rPr>
              <a:t>: https</a:t>
            </a:r>
            <a:r>
              <a:rPr lang="en-US" sz="800" dirty="0">
                <a:solidFill>
                  <a:srgbClr val="990000"/>
                </a:solidFill>
                <a:latin typeface="Arial Narrow" pitchFamily="34" charset="0"/>
              </a:rPr>
              <a:t>://www.aliexpress.com/item/4000796247648.html</a:t>
            </a:r>
          </a:p>
        </p:txBody>
      </p:sp>
    </p:spTree>
    <p:extLst>
      <p:ext uri="{BB962C8B-B14F-4D97-AF65-F5344CB8AC3E}">
        <p14:creationId xmlns:p14="http://schemas.microsoft.com/office/powerpoint/2010/main" val="160814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7052"/>
    </mc:Choice>
    <mc:Fallback>
      <p:transition spd="slow" advTm="67052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Use-Cases of PWM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90551"/>
            <a:ext cx="9144000" cy="2057400"/>
          </a:xfrm>
        </p:spPr>
        <p:txBody>
          <a:bodyPr/>
          <a:lstStyle/>
          <a:p>
            <a:r>
              <a:rPr lang="en-US" dirty="0" smtClean="0"/>
              <a:t>Brightness of Bulb/LEDs</a:t>
            </a:r>
            <a:endParaRPr lang="en-US" dirty="0"/>
          </a:p>
          <a:p>
            <a:pPr lvl="1"/>
            <a:r>
              <a:rPr lang="en-US" dirty="0"/>
              <a:t>PWM is a very common method of </a:t>
            </a:r>
            <a:r>
              <a:rPr lang="en-US" dirty="0" smtClean="0"/>
              <a:t>dimming LED and Bulb </a:t>
            </a:r>
            <a:r>
              <a:rPr lang="en-US" dirty="0"/>
              <a:t>lights</a:t>
            </a:r>
            <a:endParaRPr lang="en-US" dirty="0" smtClean="0"/>
          </a:p>
          <a:p>
            <a:pPr lvl="1"/>
            <a:r>
              <a:rPr lang="en-US" dirty="0" smtClean="0"/>
              <a:t>It works </a:t>
            </a:r>
            <a:r>
              <a:rPr lang="en-US" dirty="0"/>
              <a:t>by very rapidly turning them on and off (pulsing</a:t>
            </a:r>
            <a:r>
              <a:rPr lang="en-US" dirty="0" smtClean="0"/>
              <a:t>), </a:t>
            </a:r>
            <a:r>
              <a:rPr lang="en-US" dirty="0"/>
              <a:t>that visually appear as a steady dimmed </a:t>
            </a:r>
            <a:r>
              <a:rPr lang="en-US" dirty="0" smtClean="0"/>
              <a:t>light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adjust the brightness level by adjusting the percentage of the time the lights are on (100</a:t>
            </a:r>
            <a:r>
              <a:rPr lang="en-US" dirty="0" smtClean="0"/>
              <a:t>% duty cycle) </a:t>
            </a:r>
            <a:r>
              <a:rPr lang="en-US" dirty="0"/>
              <a:t>to the time they are off (0</a:t>
            </a:r>
            <a:r>
              <a:rPr lang="en-US" dirty="0" smtClean="0"/>
              <a:t>% duty cycle)</a:t>
            </a:r>
          </a:p>
          <a:p>
            <a:pPr lvl="1"/>
            <a:endParaRPr lang="en-US" dirty="0" smtClean="0"/>
          </a:p>
          <a:p>
            <a:pPr marL="36195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100" name="Picture 4" descr="3W High Power LED Driver with PW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654659"/>
            <a:ext cx="3349625" cy="175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 bwMode="auto">
          <a:xfrm>
            <a:off x="0" y="4552950"/>
            <a:ext cx="26670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rgbClr val="990000"/>
                </a:solidFill>
                <a:latin typeface="Arial Narrow" pitchFamily="34" charset="0"/>
              </a:rPr>
              <a:t>Figure Link: https://www.pcboard.ca/image/cache/catalog/products/led_drivers/standup-driver/pwm-driver-connection-800x800.jpg</a:t>
            </a:r>
          </a:p>
        </p:txBody>
      </p:sp>
    </p:spTree>
    <p:extLst>
      <p:ext uri="{BB962C8B-B14F-4D97-AF65-F5344CB8AC3E}">
        <p14:creationId xmlns:p14="http://schemas.microsoft.com/office/powerpoint/2010/main" val="863671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689"/>
    </mc:Choice>
    <mc:Fallback>
      <p:transition spd="slow" advTm="46689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Use-Cases of PWM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90550"/>
            <a:ext cx="9144000" cy="4270925"/>
          </a:xfrm>
        </p:spPr>
        <p:txBody>
          <a:bodyPr/>
          <a:lstStyle/>
          <a:p>
            <a:r>
              <a:rPr lang="en-US" dirty="0" smtClean="0"/>
              <a:t>Switches</a:t>
            </a:r>
          </a:p>
          <a:p>
            <a:pPr lvl="1"/>
            <a:r>
              <a:rPr lang="en-US" dirty="0" smtClean="0"/>
              <a:t>Used in control circuit to control ON and OFF of switches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 – used in controlling MOSFET</a:t>
            </a:r>
          </a:p>
          <a:p>
            <a:pPr marL="36195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2" descr="Image result for PWm in controlling a switch in buck convert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01"/>
          <a:stretch/>
        </p:blipFill>
        <p:spPr bwMode="auto">
          <a:xfrm>
            <a:off x="1752600" y="2038350"/>
            <a:ext cx="3922575" cy="145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856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815"/>
    </mc:Choice>
    <mc:Fallback>
      <p:transition spd="slow" advTm="26815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Use-Cases of PWM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00441"/>
            <a:ext cx="8915400" cy="4357309"/>
          </a:xfrm>
        </p:spPr>
        <p:txBody>
          <a:bodyPr/>
          <a:lstStyle/>
          <a:p>
            <a:r>
              <a:rPr lang="en-US" dirty="0"/>
              <a:t>Telecommunications</a:t>
            </a:r>
          </a:p>
          <a:p>
            <a:pPr lvl="1"/>
            <a:r>
              <a:rPr lang="en-US" dirty="0"/>
              <a:t>Width of pulses corresponding to specific data values encoded at one end and decoded at other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Pulses of various lengths (the information itself) will be sent at regular </a:t>
            </a:r>
            <a:r>
              <a:rPr lang="en-US" dirty="0" smtClean="0"/>
              <a:t>interval </a:t>
            </a:r>
            <a:r>
              <a:rPr lang="en-US" dirty="0"/>
              <a:t>(the carrier frequency of the modulation</a:t>
            </a:r>
            <a:r>
              <a:rPr lang="en-US" dirty="0" smtClean="0"/>
              <a:t>).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343150"/>
            <a:ext cx="6324600" cy="20260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0" y="4561211"/>
            <a:ext cx="2667000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rgbClr val="990000"/>
                </a:solidFill>
                <a:latin typeface="Arial Narrow" pitchFamily="34" charset="0"/>
              </a:rPr>
              <a:t>Figure Link: https://en.wikipedia.org/wiki/Pulse-width_modulation</a:t>
            </a:r>
          </a:p>
        </p:txBody>
      </p:sp>
    </p:spTree>
    <p:extLst>
      <p:ext uri="{BB962C8B-B14F-4D97-AF65-F5344CB8AC3E}">
        <p14:creationId xmlns:p14="http://schemas.microsoft.com/office/powerpoint/2010/main" val="272433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448"/>
    </mc:Choice>
    <mc:Fallback>
      <p:transition spd="slow" advTm="31448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Use-Cases of PWM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00441"/>
            <a:ext cx="8915400" cy="1309309"/>
          </a:xfrm>
        </p:spPr>
        <p:txBody>
          <a:bodyPr/>
          <a:lstStyle/>
          <a:p>
            <a:r>
              <a:rPr lang="en-US" dirty="0" smtClean="0"/>
              <a:t>Robotics</a:t>
            </a:r>
          </a:p>
          <a:p>
            <a:pPr lvl="1"/>
            <a:r>
              <a:rPr lang="en-US" dirty="0" smtClean="0"/>
              <a:t>PWM signals are used to control the speed of robot by controlling motors</a:t>
            </a:r>
          </a:p>
          <a:p>
            <a:pPr lvl="1"/>
            <a:r>
              <a:rPr lang="en-US" dirty="0" smtClean="0"/>
              <a:t>Motors will in turn control different part of robot</a:t>
            </a:r>
            <a:endParaRPr lang="en-US" dirty="0"/>
          </a:p>
        </p:txBody>
      </p:sp>
      <p:pic>
        <p:nvPicPr>
          <p:cNvPr id="5122" name="Picture 2" descr="Pulse Width Modulation - learn.sparkfun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33550"/>
            <a:ext cx="2587625" cy="287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SunRobotics PWM DC MOTOR SPEED CONTROLLER 1000W 15A Price in India - Buy  SunRobotics PWM DC MOTOR SPEED CONTROLLER 1000W 15A online at Flipkart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62150"/>
            <a:ext cx="2892425" cy="214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 bwMode="auto">
          <a:xfrm>
            <a:off x="6350" y="4435614"/>
            <a:ext cx="38036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990000"/>
                </a:solidFill>
                <a:latin typeface="Arial Narrow" pitchFamily="34" charset="0"/>
              </a:rPr>
              <a:t>Figure Link: https://</a:t>
            </a:r>
            <a:r>
              <a:rPr lang="en-US" sz="800" dirty="0" smtClean="0">
                <a:solidFill>
                  <a:srgbClr val="990000"/>
                </a:solidFill>
                <a:latin typeface="Arial Narrow" pitchFamily="34" charset="0"/>
              </a:rPr>
              <a:t>cdn.sparkfun.com/assets/8/2/c/8/3/512e85a6ce395f4d64000000.jpg</a:t>
            </a:r>
          </a:p>
          <a:p>
            <a:r>
              <a:rPr lang="en-US" sz="800" dirty="0" smtClean="0">
                <a:solidFill>
                  <a:srgbClr val="990000"/>
                </a:solidFill>
                <a:latin typeface="Arial Narrow" pitchFamily="34" charset="0"/>
              </a:rPr>
              <a:t>                   https</a:t>
            </a:r>
            <a:r>
              <a:rPr lang="en-US" sz="800" dirty="0">
                <a:solidFill>
                  <a:srgbClr val="990000"/>
                </a:solidFill>
                <a:latin typeface="Arial Narrow" pitchFamily="34" charset="0"/>
              </a:rPr>
              <a:t>://rukminim1.flixcart.com/image/416/416/kpmy8i80/learning-toy/y/v/q/pwm-dc-motor-speed-controller-1000w-15a-sunrobotics-original-imag3tmvg8phqzgb.jpeg?q=70</a:t>
            </a:r>
          </a:p>
        </p:txBody>
      </p:sp>
    </p:spTree>
    <p:extLst>
      <p:ext uri="{BB962C8B-B14F-4D97-AF65-F5344CB8AC3E}">
        <p14:creationId xmlns:p14="http://schemas.microsoft.com/office/powerpoint/2010/main" val="1390509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849"/>
    </mc:Choice>
    <mc:Fallback>
      <p:transition spd="slow" advTm="30849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Use-Cases of PWM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90551"/>
            <a:ext cx="8991600" cy="2133600"/>
          </a:xfrm>
        </p:spPr>
        <p:txBody>
          <a:bodyPr/>
          <a:lstStyle/>
          <a:p>
            <a:r>
              <a:rPr lang="en-US" dirty="0" smtClean="0"/>
              <a:t>Audio Effects and Amplification</a:t>
            </a:r>
          </a:p>
          <a:p>
            <a:pPr lvl="1"/>
            <a:r>
              <a:rPr lang="en-US" dirty="0" smtClean="0"/>
              <a:t>Used in music synthesis (especially subtractive synthesis)</a:t>
            </a:r>
          </a:p>
          <a:p>
            <a:pPr lvl="1"/>
            <a:r>
              <a:rPr lang="en-US" dirty="0" smtClean="0"/>
              <a:t>PWM signal is difference of two saw-toothed waves with one of them inverted</a:t>
            </a:r>
          </a:p>
          <a:p>
            <a:pPr lvl="1"/>
            <a:r>
              <a:rPr lang="en-US" dirty="0" smtClean="0"/>
              <a:t>Ratio of high level and low level is modulated with low frequency oscillator</a:t>
            </a:r>
          </a:p>
          <a:p>
            <a:pPr lvl="1"/>
            <a:r>
              <a:rPr lang="en-US" dirty="0" smtClean="0"/>
              <a:t>On varying duty cycle of pulse, we can create timbral variations</a:t>
            </a:r>
          </a:p>
          <a:p>
            <a:pPr lvl="1"/>
            <a:r>
              <a:rPr lang="en-US" dirty="0" smtClean="0"/>
              <a:t>Duty cycle for soundtracks of video games are normally 50%, 25% and 12.5%</a:t>
            </a:r>
          </a:p>
          <a:p>
            <a:pPr marL="361950" lvl="1" indent="0">
              <a:buNone/>
            </a:pPr>
            <a:endParaRPr lang="en-US" dirty="0"/>
          </a:p>
        </p:txBody>
      </p:sp>
      <p:pic>
        <p:nvPicPr>
          <p:cNvPr id="6146" name="Picture 2" descr="Introduction to Class D Amplifier - The Engineering Knowled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" t="21025" r="2533" b="18278"/>
          <a:stretch/>
        </p:blipFill>
        <p:spPr bwMode="auto">
          <a:xfrm>
            <a:off x="382558" y="2997202"/>
            <a:ext cx="4343401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PW/M - ADAM Audio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2790826"/>
            <a:ext cx="23622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 bwMode="auto">
          <a:xfrm>
            <a:off x="0" y="4381502"/>
            <a:ext cx="380365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990000"/>
                </a:solidFill>
                <a:latin typeface="Arial Narrow" pitchFamily="34" charset="0"/>
              </a:rPr>
              <a:t>Figure Link: https://www.theengineeringknowledge.com/wp-content/uploads/2020/04/class-D-audio-amplifier-300x107.jpg                   </a:t>
            </a:r>
            <a:endParaRPr lang="en-US" sz="800" dirty="0" smtClean="0">
              <a:solidFill>
                <a:srgbClr val="990000"/>
              </a:solidFill>
              <a:latin typeface="Arial Narrow" pitchFamily="34" charset="0"/>
            </a:endParaRPr>
          </a:p>
          <a:p>
            <a:r>
              <a:rPr lang="en-US" sz="800" dirty="0">
                <a:solidFill>
                  <a:srgbClr val="990000"/>
                </a:solidFill>
                <a:latin typeface="Arial Narrow" pitchFamily="34" charset="0"/>
              </a:rPr>
              <a:t>https://www.adam-audio.com/content/uploads/2016/09/adam-audio-technologies-pwm-amplifier-768x512.jpg</a:t>
            </a:r>
          </a:p>
        </p:txBody>
      </p:sp>
    </p:spTree>
    <p:extLst>
      <p:ext uri="{BB962C8B-B14F-4D97-AF65-F5344CB8AC3E}">
        <p14:creationId xmlns:p14="http://schemas.microsoft.com/office/powerpoint/2010/main" val="413935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1632"/>
    </mc:Choice>
    <mc:Fallback>
      <p:transition spd="slow" advTm="61632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Use-Cases of PWM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90551"/>
            <a:ext cx="8991600" cy="1447800"/>
          </a:xfrm>
        </p:spPr>
        <p:txBody>
          <a:bodyPr/>
          <a:lstStyle/>
          <a:p>
            <a:r>
              <a:rPr lang="en-US" dirty="0" smtClean="0"/>
              <a:t>Inverters</a:t>
            </a:r>
          </a:p>
          <a:p>
            <a:pPr lvl="1"/>
            <a:r>
              <a:rPr lang="en-IN" dirty="0" smtClean="0">
                <a:solidFill>
                  <a:srgbClr val="2C3C43">
                    <a:lumMod val="75000"/>
                  </a:srgbClr>
                </a:solidFill>
              </a:rPr>
              <a:t>Used </a:t>
            </a:r>
            <a:r>
              <a:rPr lang="en-IN" dirty="0">
                <a:solidFill>
                  <a:srgbClr val="2C3C43">
                    <a:lumMod val="75000"/>
                  </a:srgbClr>
                </a:solidFill>
              </a:rPr>
              <a:t>in controlling the inverters voltage which is used in many applications like in AC motors and special </a:t>
            </a:r>
            <a:r>
              <a:rPr lang="en-IN" dirty="0" smtClean="0">
                <a:solidFill>
                  <a:srgbClr val="2C3C43">
                    <a:lumMod val="75000"/>
                  </a:srgbClr>
                </a:solidFill>
              </a:rPr>
              <a:t>motors</a:t>
            </a:r>
          </a:p>
          <a:p>
            <a:pPr lvl="1"/>
            <a:r>
              <a:rPr lang="en-IN" dirty="0" smtClean="0">
                <a:solidFill>
                  <a:srgbClr val="2C3C43">
                    <a:lumMod val="75000"/>
                  </a:srgbClr>
                </a:solidFill>
              </a:rPr>
              <a:t>Device’s efficiency depends on harmonic content of PWM signal</a:t>
            </a:r>
            <a:endParaRPr lang="en-IN" dirty="0">
              <a:solidFill>
                <a:srgbClr val="2C3C43">
                  <a:lumMod val="75000"/>
                </a:srgbClr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7170" name="Picture 2" descr="PWM Inver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157036"/>
            <a:ext cx="3174738" cy="186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 bwMode="auto">
          <a:xfrm>
            <a:off x="76200" y="4552950"/>
            <a:ext cx="26670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rgbClr val="990000"/>
                </a:solidFill>
                <a:latin typeface="Arial Narrow" pitchFamily="34" charset="0"/>
              </a:rPr>
              <a:t>Figure Link: https://www.electroschematics.com/wp-content/uploads/2010/07/PWM-Inverter-Block-Diagram.png?w=624</a:t>
            </a:r>
          </a:p>
        </p:txBody>
      </p:sp>
    </p:spTree>
    <p:extLst>
      <p:ext uri="{BB962C8B-B14F-4D97-AF65-F5344CB8AC3E}">
        <p14:creationId xmlns:p14="http://schemas.microsoft.com/office/powerpoint/2010/main" val="2264060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718"/>
    </mc:Choice>
    <mc:Fallback>
      <p:transition spd="slow" advTm="19718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358246" cy="465515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90550"/>
            <a:ext cx="8991600" cy="4270925"/>
          </a:xfrm>
        </p:spPr>
        <p:txBody>
          <a:bodyPr/>
          <a:lstStyle/>
          <a:p>
            <a:pPr latinLnBrk="0"/>
            <a:r>
              <a:rPr lang="en-US" dirty="0" smtClean="0"/>
              <a:t>PWM is believed to be discrete device with no fixed purpose</a:t>
            </a:r>
          </a:p>
          <a:p>
            <a:pPr latinLnBrk="0"/>
            <a:r>
              <a:rPr lang="en-US" dirty="0" smtClean="0"/>
              <a:t>But, nowadays PWM is being used as a important component in useful devices like</a:t>
            </a:r>
          </a:p>
          <a:p>
            <a:pPr lvl="1" latinLnBrk="0"/>
            <a:r>
              <a:rPr lang="en-US" dirty="0"/>
              <a:t>F</a:t>
            </a:r>
            <a:r>
              <a:rPr lang="en-US" dirty="0" smtClean="0"/>
              <a:t>an coolers in heavy load CPUs and GPUs</a:t>
            </a:r>
          </a:p>
          <a:p>
            <a:pPr lvl="1" latinLnBrk="0"/>
            <a:r>
              <a:rPr lang="en-US" dirty="0" smtClean="0"/>
              <a:t>Inverters</a:t>
            </a:r>
          </a:p>
          <a:p>
            <a:pPr lvl="1" latinLnBrk="0"/>
            <a:r>
              <a:rPr lang="en-US" dirty="0" smtClean="0"/>
              <a:t>Transformers</a:t>
            </a:r>
          </a:p>
          <a:p>
            <a:pPr lvl="1" latinLnBrk="0"/>
            <a:r>
              <a:rPr lang="en-US" dirty="0" smtClean="0"/>
              <a:t>Switches</a:t>
            </a:r>
          </a:p>
          <a:p>
            <a:pPr lvl="1" latinLnBrk="0"/>
            <a:r>
              <a:rPr lang="en-US" dirty="0" smtClean="0"/>
              <a:t>Robotics (in motors), etc</a:t>
            </a:r>
          </a:p>
          <a:p>
            <a:pPr latinLnBrk="0"/>
            <a:r>
              <a:rPr lang="en-US" dirty="0" smtClean="0"/>
              <a:t>There is a very flexible and well maintained PWM subsystem in Linux Kernel to efficiently use PWM devices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665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6957"/>
    </mc:Choice>
    <mc:Fallback>
      <p:transition spd="slow" advTm="11695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PWM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42950"/>
            <a:ext cx="8839200" cy="2895600"/>
          </a:xfrm>
        </p:spPr>
        <p:txBody>
          <a:bodyPr/>
          <a:lstStyle/>
          <a:p>
            <a:r>
              <a:rPr lang="en-US" dirty="0" smtClean="0"/>
              <a:t>Pulse Width Modulator</a:t>
            </a:r>
          </a:p>
          <a:p>
            <a:r>
              <a:rPr lang="en-US" dirty="0" smtClean="0"/>
              <a:t>Method for changing how long square wave stays “ON”</a:t>
            </a:r>
          </a:p>
          <a:p>
            <a:r>
              <a:rPr lang="en-US" dirty="0" smtClean="0"/>
              <a:t>A technique for delivering partial power to a load via digital means</a:t>
            </a:r>
          </a:p>
          <a:p>
            <a:r>
              <a:rPr lang="en-US" dirty="0" smtClean="0"/>
              <a:t>Operates like a switch – continuous ON and OFF</a:t>
            </a:r>
          </a:p>
          <a:p>
            <a:r>
              <a:rPr lang="en-US" dirty="0" smtClean="0"/>
              <a:t>Keywords:</a:t>
            </a:r>
          </a:p>
          <a:p>
            <a:pPr lvl="1"/>
            <a:r>
              <a:rPr lang="en-US" dirty="0" smtClean="0"/>
              <a:t>Duty Cycle</a:t>
            </a:r>
          </a:p>
          <a:p>
            <a:pPr lvl="1"/>
            <a:r>
              <a:rPr lang="en-US" dirty="0" smtClean="0"/>
              <a:t>Modulating Frequency</a:t>
            </a:r>
          </a:p>
        </p:txBody>
      </p:sp>
      <p:pic>
        <p:nvPicPr>
          <p:cNvPr id="1026" name="Picture 2" descr="Measuring frequency of 3-wire 12V fan on Arduino Uno - Arduino Stack  Exch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599854"/>
            <a:ext cx="3200400" cy="202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 bwMode="auto">
          <a:xfrm>
            <a:off x="152400" y="4658196"/>
            <a:ext cx="1981200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Figure Link: </a:t>
            </a:r>
            <a:r>
              <a:rPr lang="en-US" sz="800" dirty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https://i.stack.imgur.com/3vesi.png</a:t>
            </a:r>
          </a:p>
        </p:txBody>
      </p:sp>
    </p:spTree>
    <p:extLst>
      <p:ext uri="{BB962C8B-B14F-4D97-AF65-F5344CB8AC3E}">
        <p14:creationId xmlns:p14="http://schemas.microsoft.com/office/powerpoint/2010/main" val="72589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31"/>
    </mc:Choice>
    <mc:Fallback>
      <p:transition spd="slow" advTm="431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93694" y="285750"/>
            <a:ext cx="4354512" cy="4572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Any Questions ?</a:t>
            </a:r>
            <a:endParaRPr lang="en-US" sz="2800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694" y="759279"/>
            <a:ext cx="4354513" cy="3544557"/>
          </a:xfrm>
        </p:spPr>
      </p:pic>
    </p:spTree>
    <p:extLst>
      <p:ext uri="{BB962C8B-B14F-4D97-AF65-F5344CB8AC3E}">
        <p14:creationId xmlns:p14="http://schemas.microsoft.com/office/powerpoint/2010/main" val="642174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175"/>
    </mc:Choice>
    <mc:Fallback>
      <p:transition spd="slow" advTm="19175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02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PWM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 bwMode="auto">
          <a:xfrm>
            <a:off x="152401" y="666750"/>
            <a:ext cx="4876800" cy="1624947"/>
            <a:chOff x="1371600" y="4648200"/>
            <a:chExt cx="4495800" cy="2590800"/>
          </a:xfrm>
        </p:grpSpPr>
        <p:cxnSp>
          <p:nvCxnSpPr>
            <p:cNvPr id="5" name="Straight Connector 4"/>
            <p:cNvCxnSpPr/>
            <p:nvPr/>
          </p:nvCxnSpPr>
          <p:spPr bwMode="auto">
            <a:xfrm>
              <a:off x="1828800" y="6248400"/>
              <a:ext cx="533400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 bwMode="auto">
            <a:xfrm>
              <a:off x="3429000" y="6248400"/>
              <a:ext cx="533400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auto">
            <a:xfrm>
              <a:off x="5029200" y="6248400"/>
              <a:ext cx="533400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 rot="5400000">
              <a:off x="1868487" y="5751513"/>
              <a:ext cx="989013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auto">
            <a:xfrm>
              <a:off x="2362200" y="5257800"/>
              <a:ext cx="1066800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 rot="5400000">
              <a:off x="2935287" y="5751513"/>
              <a:ext cx="989013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 rot="5400000">
              <a:off x="3468687" y="5751513"/>
              <a:ext cx="989013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>
              <a:off x="3962400" y="5257800"/>
              <a:ext cx="1066800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 rot="5400000">
              <a:off x="4535487" y="5751513"/>
              <a:ext cx="989013" cy="1588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 rot="5400000">
              <a:off x="2096294" y="6971506"/>
              <a:ext cx="533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rot="5400000">
              <a:off x="3696494" y="6971506"/>
              <a:ext cx="533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2362200" y="7010400"/>
              <a:ext cx="16002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26"/>
            <p:cNvSpPr txBox="1">
              <a:spLocks noChangeArrowheads="1"/>
            </p:cNvSpPr>
            <p:nvPr/>
          </p:nvSpPr>
          <p:spPr bwMode="auto">
            <a:xfrm>
              <a:off x="2590801" y="6704954"/>
              <a:ext cx="1219172" cy="310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noAutofit/>
            </a:bodyPr>
            <a:lstStyle/>
            <a:p>
              <a:pPr fontAlgn="base">
                <a:spcAft>
                  <a:spcPts val="0"/>
                </a:spcAft>
              </a:pPr>
              <a:r>
                <a:rPr lang="en-US" sz="1200" kern="1200" dirty="0">
                  <a:solidFill>
                    <a:srgbClr val="000000"/>
                  </a:solidFill>
                  <a:effectLst/>
                  <a:latin typeface="Constantia" panose="02030602050306030303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Period (T)</a:t>
              </a:r>
              <a:endParaRPr lang="en-IN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>
              <a:off x="2362200" y="5638800"/>
              <a:ext cx="10668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31"/>
            <p:cNvSpPr txBox="1">
              <a:spLocks noChangeArrowheads="1"/>
            </p:cNvSpPr>
            <p:nvPr/>
          </p:nvSpPr>
          <p:spPr bwMode="auto">
            <a:xfrm>
              <a:off x="2286000" y="5638490"/>
              <a:ext cx="1142681" cy="310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IN" sz="800" kern="1200" dirty="0">
                  <a:solidFill>
                    <a:srgbClr val="000000"/>
                  </a:solidFill>
                  <a:effectLst/>
                  <a:latin typeface="Constantia" panose="02030602050306030303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lang="en-IN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1828800" y="6477000"/>
              <a:ext cx="40386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auto">
            <a:xfrm rot="5400000" flipH="1" flipV="1">
              <a:off x="1027113" y="5676900"/>
              <a:ext cx="1601788" cy="158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38"/>
            <p:cNvSpPr txBox="1">
              <a:spLocks noChangeArrowheads="1"/>
            </p:cNvSpPr>
            <p:nvPr/>
          </p:nvSpPr>
          <p:spPr bwMode="auto">
            <a:xfrm>
              <a:off x="1371600" y="6031035"/>
              <a:ext cx="533875" cy="345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noAutofit/>
            </a:bodyPr>
            <a:lstStyle/>
            <a:p>
              <a:pPr fontAlgn="base">
                <a:spcAft>
                  <a:spcPts val="0"/>
                </a:spcAft>
              </a:pPr>
              <a:r>
                <a:rPr lang="en-US" sz="1100" kern="1200" dirty="0" smtClean="0">
                  <a:solidFill>
                    <a:srgbClr val="000000"/>
                  </a:solidFill>
                  <a:effectLst/>
                  <a:latin typeface="Constantia" panose="02030602050306030303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V</a:t>
              </a:r>
              <a:r>
                <a:rPr lang="en-US" sz="1100" kern="1200" baseline="-25000" dirty="0" smtClean="0">
                  <a:solidFill>
                    <a:srgbClr val="000000"/>
                  </a:solidFill>
                  <a:effectLst/>
                  <a:latin typeface="Constantia" panose="02030602050306030303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L</a:t>
              </a:r>
              <a:endParaRPr lang="en-IN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3" name="TextBox 39"/>
            <p:cNvSpPr txBox="1">
              <a:spLocks noChangeArrowheads="1"/>
            </p:cNvSpPr>
            <p:nvPr/>
          </p:nvSpPr>
          <p:spPr bwMode="auto">
            <a:xfrm>
              <a:off x="1371600" y="5029080"/>
              <a:ext cx="533875" cy="345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noAutofit/>
            </a:bodyPr>
            <a:lstStyle/>
            <a:p>
              <a:pPr fontAlgn="base"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Constantia" panose="02030602050306030303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V</a:t>
              </a:r>
              <a:r>
                <a:rPr lang="en-US" sz="1100" kern="1200" baseline="-25000" dirty="0">
                  <a:solidFill>
                    <a:srgbClr val="000000"/>
                  </a:solidFill>
                  <a:effectLst/>
                  <a:latin typeface="Constantia" panose="02030602050306030303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H</a:t>
              </a:r>
              <a:endParaRPr lang="en-IN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 rot="5400000">
              <a:off x="3238501" y="4914900"/>
              <a:ext cx="381000" cy="31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 rot="5400000">
              <a:off x="2172494" y="4914106"/>
              <a:ext cx="38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 bwMode="auto">
            <a:xfrm>
              <a:off x="2362200" y="5029200"/>
              <a:ext cx="10668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46"/>
            <p:cNvSpPr txBox="1">
              <a:spLocks noChangeArrowheads="1"/>
            </p:cNvSpPr>
            <p:nvPr/>
          </p:nvSpPr>
          <p:spPr bwMode="auto">
            <a:xfrm>
              <a:off x="2362200" y="4648200"/>
              <a:ext cx="1066190" cy="310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US" sz="1200" kern="1200" dirty="0">
                  <a:solidFill>
                    <a:srgbClr val="000000"/>
                  </a:solidFill>
                  <a:effectLst/>
                  <a:latin typeface="Constantia" panose="02030602050306030303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On</a:t>
              </a:r>
              <a:endParaRPr lang="en-IN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 rot="5400000">
              <a:off x="3772694" y="4914106"/>
              <a:ext cx="381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 bwMode="auto">
            <a:xfrm>
              <a:off x="3429000" y="5029200"/>
              <a:ext cx="5334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50"/>
            <p:cNvSpPr txBox="1">
              <a:spLocks noChangeArrowheads="1"/>
            </p:cNvSpPr>
            <p:nvPr/>
          </p:nvSpPr>
          <p:spPr bwMode="auto">
            <a:xfrm>
              <a:off x="3429000" y="4648200"/>
              <a:ext cx="533875" cy="310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noAutofit/>
            </a:bodyPr>
            <a:lstStyle/>
            <a:p>
              <a:pPr fontAlgn="base">
                <a:spcAft>
                  <a:spcPts val="0"/>
                </a:spcAft>
              </a:pPr>
              <a:r>
                <a:rPr lang="en-US" sz="1200" kern="1200" dirty="0" smtClean="0">
                  <a:solidFill>
                    <a:srgbClr val="000000"/>
                  </a:solidFill>
                  <a:effectLst/>
                  <a:latin typeface="Constantia" panose="02030602050306030303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Off</a:t>
              </a:r>
              <a:endParaRPr lang="en-IN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59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" y="2371826"/>
            <a:ext cx="3006211" cy="172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Dimming an LED | Onion Omega2 Maker K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162993"/>
            <a:ext cx="4340225" cy="200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5410200" y="1182725"/>
                <a:ext cx="2635914" cy="6426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𝑢𝑡𝑦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Cycle</m:t>
                      </m:r>
                      <m:r>
                        <a:rPr lang="en-IN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N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IN" i="1" baseline="-25000">
                              <a:latin typeface="Cambria Math" panose="02040503050406030204" pitchFamily="18" charset="0"/>
                            </a:rPr>
                            <m:t>𝑜𝑛</m:t>
                          </m:r>
                        </m:num>
                        <m:den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IN" i="1" baseline="-25000">
                              <a:latin typeface="Cambria Math" panose="02040503050406030204" pitchFamily="18" charset="0"/>
                            </a:rPr>
                            <m:t>𝑜𝑛</m:t>
                          </m:r>
                          <m:r>
                            <a:rPr lang="en-IN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IN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IN" i="1" baseline="-25000">
                              <a:latin typeface="Cambria Math" panose="02040503050406030204" pitchFamily="18" charset="0"/>
                            </a:rPr>
                            <m:t>𝑜𝑓𝑓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200" y="1182725"/>
                <a:ext cx="2635914" cy="6426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/>
          <p:cNvSpPr txBox="1"/>
          <p:nvPr/>
        </p:nvSpPr>
        <p:spPr bwMode="auto">
          <a:xfrm>
            <a:off x="0" y="4476750"/>
            <a:ext cx="34290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Figure Link</a:t>
            </a:r>
            <a:r>
              <a:rPr lang="en-US" sz="800" dirty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 https://</a:t>
            </a:r>
            <a:r>
              <a:rPr lang="en-US" sz="800" dirty="0" smtClean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cdn.sparkfun.com/assets/f/9/c/8/a/512e869bce395fbc64000002.JPG</a:t>
            </a:r>
          </a:p>
          <a:p>
            <a:pPr algn="ctr"/>
            <a:r>
              <a:rPr lang="en-US" sz="800" dirty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sz="800" dirty="0" smtClean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                  https</a:t>
            </a:r>
            <a:r>
              <a:rPr lang="en-US" sz="800" dirty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://raw.githubusercontent.com/OnionIoT/Onion-Docs/master/Omega2/Kit-Guides/img/pwm-signals.jpg</a:t>
            </a:r>
          </a:p>
        </p:txBody>
      </p:sp>
    </p:spTree>
    <p:extLst>
      <p:ext uri="{BB962C8B-B14F-4D97-AF65-F5344CB8AC3E}">
        <p14:creationId xmlns:p14="http://schemas.microsoft.com/office/powerpoint/2010/main" val="1513766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4"/>
    </mc:Choice>
    <mc:Fallback>
      <p:transition spd="slow" advTm="70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PWM</a:t>
            </a:r>
            <a:endParaRPr lang="en-US" dirty="0"/>
          </a:p>
        </p:txBody>
      </p:sp>
      <p:pic>
        <p:nvPicPr>
          <p:cNvPr id="4" name="Picture 4" descr="Brand New Pwm fan 8025 8cm fan 4 wire temperature control speed regulation  EFH 08E12W IP01 12V 0.70a|Fans &amp;amp; Cooling| - AliExpres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52218"/>
            <a:ext cx="2327587" cy="1571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ulse Width Modulation - learn.sparkfun.co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76551"/>
            <a:ext cx="1832908" cy="152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ight-emitting diode - Wikiped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047750"/>
            <a:ext cx="187568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ech-lobby® Sterio Sound Amplifier With USB,AUX,MIC,BLUTHOOTH,AV,2RC-BUILD  IN BLUTHOOTH WITH 4440 DOUBLE IC CIRCUIT POWER AV AMPLIFIER (POWER SERIES)  PERFECT FOR HOME AND OUTDOOR FUNCTION. : Amazon.in: Musical Instrument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876551"/>
            <a:ext cx="19050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elecommunication - Wikipedi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350" y="1076018"/>
            <a:ext cx="2029054" cy="1571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4800" y="644853"/>
            <a:ext cx="14558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Use-Cases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0" y="4476750"/>
            <a:ext cx="49530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Figure Link</a:t>
            </a:r>
            <a:r>
              <a:rPr lang="en-US" sz="800" dirty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 https://upload.wikimedia.org/wikipedia/commons/thumb/c/cb/RBG-LED.jpg/250px-RBG-LED.jpg                    </a:t>
            </a:r>
            <a:endParaRPr lang="en-US" sz="800" dirty="0" smtClean="0">
              <a:solidFill>
                <a:srgbClr val="99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800" dirty="0" smtClean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https</a:t>
            </a:r>
            <a:r>
              <a:rPr lang="en-US" sz="800" dirty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://</a:t>
            </a:r>
            <a:r>
              <a:rPr lang="en-US" sz="800" dirty="0" smtClean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upload.wikimedia.org/wikipedia/commons/thumb/4/40/Erdfunkstelle_Raisting_2.jpg/220px-Erdfunkstelle_Raisting_2.jpg</a:t>
            </a:r>
          </a:p>
          <a:p>
            <a:pPr algn="ctr"/>
            <a:r>
              <a:rPr lang="en-US" sz="800" dirty="0">
                <a:solidFill>
                  <a:srgbClr val="99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https://m.media-amazon.com/images/I/51cLoRKUcsL._SL1080_.jpg</a:t>
            </a:r>
          </a:p>
        </p:txBody>
      </p:sp>
    </p:spTree>
    <p:extLst>
      <p:ext uri="{BB962C8B-B14F-4D97-AF65-F5344CB8AC3E}">
        <p14:creationId xmlns:p14="http://schemas.microsoft.com/office/powerpoint/2010/main" val="4017435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5"/>
    </mc:Choice>
    <mc:Fallback>
      <p:transition spd="slow" advTm="90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PWM Subsystem in Kernel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81" y="666750"/>
            <a:ext cx="88392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Two types of APIs</a:t>
            </a:r>
          </a:p>
          <a:p>
            <a:pPr lvl="1"/>
            <a:r>
              <a:rPr lang="en-US" dirty="0" smtClean="0"/>
              <a:t>In-Kernel APIs (or PWM Kernel drivers)</a:t>
            </a:r>
          </a:p>
          <a:p>
            <a:pPr lvl="2"/>
            <a:r>
              <a:rPr lang="en-US" dirty="0" smtClean="0"/>
              <a:t>drivers/pwm/core.c, drivers/pwm/pwm-samsung.c, etc.</a:t>
            </a:r>
          </a:p>
          <a:p>
            <a:pPr lvl="1"/>
            <a:r>
              <a:rPr lang="en-US" dirty="0" smtClean="0"/>
              <a:t>user-space API in /sys/class/pwm</a:t>
            </a:r>
          </a:p>
          <a:p>
            <a:pPr lvl="2"/>
            <a:r>
              <a:rPr lang="en-US" dirty="0" smtClean="0"/>
              <a:t>drivers/pwm/sysfs.c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Identifying PWMs</a:t>
            </a:r>
          </a:p>
          <a:p>
            <a:pPr lvl="1"/>
            <a:r>
              <a:rPr lang="en-US" dirty="0" smtClean="0"/>
              <a:t>Legacy PWM driver files uses unique ID to refer PWM device</a:t>
            </a:r>
          </a:p>
          <a:p>
            <a:pPr lvl="1"/>
            <a:r>
              <a:rPr lang="en-US" dirty="0" smtClean="0"/>
              <a:t>Nowadays, driver file contain static mapping that can be used to match PWM consumers and providers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239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094"/>
    </mc:Choice>
    <mc:Fallback>
      <p:transition spd="slow" advTm="93094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PWM Driver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90550"/>
            <a:ext cx="8915400" cy="4270925"/>
          </a:xfrm>
        </p:spPr>
        <p:txBody>
          <a:bodyPr>
            <a:normAutofit/>
          </a:bodyPr>
          <a:lstStyle/>
          <a:p>
            <a:r>
              <a:rPr lang="en-US" dirty="0" smtClean="0"/>
              <a:t>Two ways to implement PWM driver:</a:t>
            </a:r>
          </a:p>
          <a:p>
            <a:pPr lvl="1"/>
            <a:r>
              <a:rPr lang="en-US" dirty="0" smtClean="0"/>
              <a:t>Board/Consumer specific API – own pwm_*() functions</a:t>
            </a:r>
          </a:p>
          <a:p>
            <a:pPr lvl="2"/>
            <a:r>
              <a:rPr lang="en-US" dirty="0" smtClean="0"/>
              <a:t>e.g. – pwm_samsung_request(), pwm_samsung_config(), etc.</a:t>
            </a:r>
          </a:p>
          <a:p>
            <a:pPr marL="628650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Generic PWM Framework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.g. – pwm_request(), pwm_config(), etc.</a:t>
            </a:r>
          </a:p>
          <a:p>
            <a:pPr lvl="2"/>
            <a:r>
              <a:rPr lang="en-US" b="1" dirty="0"/>
              <a:t>p</a:t>
            </a:r>
            <a:r>
              <a:rPr lang="en-US" b="1" dirty="0" smtClean="0"/>
              <a:t>wmchip_add() </a:t>
            </a:r>
            <a:r>
              <a:rPr lang="en-US" dirty="0" smtClean="0"/>
              <a:t>– to add a new PWM controller/chip</a:t>
            </a:r>
          </a:p>
          <a:p>
            <a:pPr lvl="2"/>
            <a:r>
              <a:rPr lang="en-US" b="1" dirty="0" smtClean="0"/>
              <a:t>pwmchip_remove() </a:t>
            </a:r>
            <a:r>
              <a:rPr lang="en-US" dirty="0" smtClean="0"/>
              <a:t>– to remove</a:t>
            </a:r>
          </a:p>
          <a:p>
            <a:pPr lvl="2"/>
            <a:r>
              <a:rPr lang="en-US" b="1" i="1" dirty="0"/>
              <a:t>s</a:t>
            </a:r>
            <a:r>
              <a:rPr lang="en-US" b="1" i="1" dirty="0" smtClean="0"/>
              <a:t>truct pwm_chip </a:t>
            </a:r>
            <a:r>
              <a:rPr lang="en-US" dirty="0" smtClean="0"/>
              <a:t>provides description of PWM chip</a:t>
            </a:r>
          </a:p>
        </p:txBody>
      </p:sp>
    </p:spTree>
    <p:extLst>
      <p:ext uri="{BB962C8B-B14F-4D97-AF65-F5344CB8AC3E}">
        <p14:creationId xmlns:p14="http://schemas.microsoft.com/office/powerpoint/2010/main" val="4069895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8332"/>
    </mc:Choice>
    <mc:Fallback>
      <p:transition spd="slow" advTm="78332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PWM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90550"/>
            <a:ext cx="8839200" cy="4270925"/>
          </a:xfrm>
        </p:spPr>
        <p:txBody>
          <a:bodyPr/>
          <a:lstStyle/>
          <a:p>
            <a:r>
              <a:rPr lang="en-US" dirty="0"/>
              <a:t>To provide flexibility – Generic PWM </a:t>
            </a:r>
            <a:r>
              <a:rPr lang="en-US" dirty="0" smtClean="0"/>
              <a:t>APIs</a:t>
            </a:r>
          </a:p>
          <a:p>
            <a:endParaRPr lang="en-US" dirty="0"/>
          </a:p>
          <a:p>
            <a:r>
              <a:rPr lang="en-US" dirty="0"/>
              <a:t>Why Generic PWM Framework? (Locking Issue)</a:t>
            </a:r>
          </a:p>
          <a:p>
            <a:pPr lvl="1"/>
            <a:r>
              <a:rPr lang="en-US" dirty="0"/>
              <a:t>pwm_request() and pwm_free() are protected by mutex</a:t>
            </a:r>
          </a:p>
          <a:p>
            <a:pPr lvl="1"/>
            <a:r>
              <a:rPr lang="en-US" dirty="0"/>
              <a:t>pwm_enable(), pwm_disable() and </a:t>
            </a:r>
            <a:r>
              <a:rPr lang="en-US" dirty="0" smtClean="0"/>
              <a:t>pwm_config() </a:t>
            </a:r>
            <a:r>
              <a:rPr lang="en-US" dirty="0"/>
              <a:t>do not use locking</a:t>
            </a:r>
          </a:p>
          <a:p>
            <a:pPr lvl="1"/>
            <a:r>
              <a:rPr lang="en-US" dirty="0"/>
              <a:t>Issue from previous barebone API (Board/consumer specific)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166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770"/>
    </mc:Choice>
    <mc:Fallback>
      <p:transition spd="slow" advTm="9077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PWM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26" y="514350"/>
            <a:ext cx="9114773" cy="44196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Request of PWM device</a:t>
            </a:r>
          </a:p>
          <a:p>
            <a:pPr lvl="1"/>
            <a:r>
              <a:rPr lang="en-US" sz="2200" dirty="0" smtClean="0"/>
              <a:t>pwm_request() – (Deprecated now)</a:t>
            </a:r>
          </a:p>
          <a:p>
            <a:pPr lvl="1"/>
            <a:r>
              <a:rPr lang="en-US" sz="2200" dirty="0"/>
              <a:t>p</a:t>
            </a:r>
            <a:r>
              <a:rPr lang="en-US" sz="2200" dirty="0" smtClean="0"/>
              <a:t>wm_get() – via lookup</a:t>
            </a:r>
          </a:p>
          <a:p>
            <a:pPr lvl="1"/>
            <a:r>
              <a:rPr lang="en-US" sz="2200" dirty="0"/>
              <a:t>o</a:t>
            </a:r>
            <a:r>
              <a:rPr lang="en-US" sz="2200" dirty="0" smtClean="0"/>
              <a:t>f_pwm_get() – via PWM framework (using “pwms” property)</a:t>
            </a:r>
          </a:p>
          <a:p>
            <a:pPr lvl="1"/>
            <a:endParaRPr lang="en-US" sz="1400" dirty="0"/>
          </a:p>
          <a:p>
            <a:r>
              <a:rPr lang="en-US" sz="2600" dirty="0" smtClean="0"/>
              <a:t>Free PWM device</a:t>
            </a:r>
          </a:p>
          <a:p>
            <a:pPr lvl="1"/>
            <a:r>
              <a:rPr lang="en-US" sz="2200" dirty="0"/>
              <a:t>p</a:t>
            </a:r>
            <a:r>
              <a:rPr lang="en-US" sz="2200" dirty="0" smtClean="0"/>
              <a:t>wm_free() – (Deprecated now)</a:t>
            </a:r>
          </a:p>
          <a:p>
            <a:pPr lvl="1"/>
            <a:r>
              <a:rPr lang="en-US" sz="2200" dirty="0"/>
              <a:t>p</a:t>
            </a:r>
            <a:r>
              <a:rPr lang="en-US" sz="2200" dirty="0" smtClean="0"/>
              <a:t>wm_put() </a:t>
            </a:r>
          </a:p>
          <a:p>
            <a:pPr lvl="1"/>
            <a:endParaRPr lang="en-US" dirty="0"/>
          </a:p>
          <a:p>
            <a:r>
              <a:rPr lang="en-US" sz="2600" dirty="0" smtClean="0"/>
              <a:t>Managed variants of pwm_get():</a:t>
            </a:r>
          </a:p>
          <a:p>
            <a:pPr lvl="1"/>
            <a:r>
              <a:rPr lang="en-US" sz="2200" dirty="0" smtClean="0"/>
              <a:t>devm_pwm_get()  - resource managed pwm_get()</a:t>
            </a:r>
          </a:p>
          <a:p>
            <a:pPr lvl="1"/>
            <a:r>
              <a:rPr lang="en-US" sz="2200" dirty="0" smtClean="0"/>
              <a:t>devm_of_pwm_get() – resource managed of_pwm_get()</a:t>
            </a:r>
          </a:p>
          <a:p>
            <a:pPr lvl="1"/>
            <a:r>
              <a:rPr lang="en-US" sz="2200" dirty="0" smtClean="0"/>
              <a:t>devm_fwnode_pwm_get</a:t>
            </a:r>
            <a:r>
              <a:rPr lang="en-US" sz="2200" dirty="0"/>
              <a:t>() </a:t>
            </a:r>
            <a:r>
              <a:rPr lang="en-US" sz="2200" dirty="0" smtClean="0"/>
              <a:t>– resource managed PWM from firmware node</a:t>
            </a:r>
          </a:p>
        </p:txBody>
      </p:sp>
    </p:spTree>
    <p:extLst>
      <p:ext uri="{BB962C8B-B14F-4D97-AF65-F5344CB8AC3E}">
        <p14:creationId xmlns:p14="http://schemas.microsoft.com/office/powerpoint/2010/main" val="392789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7962"/>
    </mc:Choice>
    <mc:Fallback>
      <p:transition spd="slow" advTm="17796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</a:spPr>
      <a:bodyPr wrap="none">
        <a:spAutoFit/>
      </a:bodyPr>
      <a:lstStyle>
        <a:defPPr algn="ctr">
          <a:defRPr sz="2000" b="1" i="1" dirty="0">
            <a:solidFill>
              <a:srgbClr val="990000"/>
            </a:solidFill>
            <a:latin typeface="Arial Narrow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E7E9BC03-999D-4421-9FAF-F27A65301738}" vid="{00F6D61A-1FCC-444C-9E0C-1688A635DEFB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Foundry_SW_Template</Template>
  <TotalTime>1653</TotalTime>
  <Words>1236</Words>
  <Application>Microsoft Office PowerPoint</Application>
  <PresentationFormat>On-screen Show (16:9)</PresentationFormat>
  <Paragraphs>234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3" baseType="lpstr">
      <vt:lpstr>굴림</vt:lpstr>
      <vt:lpstr>맑은 고딕</vt:lpstr>
      <vt:lpstr>Arial</vt:lpstr>
      <vt:lpstr>Arial Narrow</vt:lpstr>
      <vt:lpstr>Calibri</vt:lpstr>
      <vt:lpstr>Cambria Math</vt:lpstr>
      <vt:lpstr>Constantia</vt:lpstr>
      <vt:lpstr>Tahoma</vt:lpstr>
      <vt:lpstr>Times New Roman</vt:lpstr>
      <vt:lpstr>Verdana</vt:lpstr>
      <vt:lpstr>Wingdings</vt:lpstr>
      <vt:lpstr>Office 테마</vt:lpstr>
      <vt:lpstr>Exploring PWM Subsystem  and its usage in Embedded Devices</vt:lpstr>
      <vt:lpstr>Agenda</vt:lpstr>
      <vt:lpstr>Introduction to PWM</vt:lpstr>
      <vt:lpstr>Introduction to PWM</vt:lpstr>
      <vt:lpstr>Introduction to PWM</vt:lpstr>
      <vt:lpstr>PWM Subsystem in Kernel</vt:lpstr>
      <vt:lpstr>PWM Driver Implementation</vt:lpstr>
      <vt:lpstr>Generic PWM Framework</vt:lpstr>
      <vt:lpstr>Generic PWM Framework</vt:lpstr>
      <vt:lpstr>Generic PWM Framework</vt:lpstr>
      <vt:lpstr>Generic PWM Framework</vt:lpstr>
      <vt:lpstr>Generic PWM Framework</vt:lpstr>
      <vt:lpstr>Generic PWM Framework</vt:lpstr>
      <vt:lpstr>Legacy PWM Driver Implementation</vt:lpstr>
      <vt:lpstr>Legacy PWM Driver Implementation</vt:lpstr>
      <vt:lpstr>Legacy PWM Driver Implementation</vt:lpstr>
      <vt:lpstr>PWM Driver Implementation</vt:lpstr>
      <vt:lpstr>Using PWM Subsystem with sysfs interface</vt:lpstr>
      <vt:lpstr>Using PWM Subsystem with sysfs interface</vt:lpstr>
      <vt:lpstr>Using PWM Subsystem with sysfs interface</vt:lpstr>
      <vt:lpstr>Using PWM Subsystem with sysfs interface</vt:lpstr>
      <vt:lpstr>Use-Cases of PWM</vt:lpstr>
      <vt:lpstr>Use-Cases of PWM</vt:lpstr>
      <vt:lpstr>Use-Cases of PWM</vt:lpstr>
      <vt:lpstr>Use-Cases of PWM</vt:lpstr>
      <vt:lpstr>Use-Cases of PWM</vt:lpstr>
      <vt:lpstr>Use-Cases of PWM</vt:lpstr>
      <vt:lpstr>Use-Cases of PWM</vt:lpstr>
      <vt:lpstr>Conclusion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PANKAJ KUMAR DUBEY/Staff Engineer/FDS SW /SSIR/Samsung Electronics</dc:creator>
  <cp:lastModifiedBy>M Tamseel Shams/FDS SW /SSIR/Engineer/삼성전자</cp:lastModifiedBy>
  <cp:revision>75</cp:revision>
  <cp:lastPrinted>2014-06-23T03:51:22Z</cp:lastPrinted>
  <dcterms:created xsi:type="dcterms:W3CDTF">2021-06-17T07:43:02Z</dcterms:created>
  <dcterms:modified xsi:type="dcterms:W3CDTF">2021-08-27T06:49:40Z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</Properties>
</file>